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6.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7.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8.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theme/theme9.xml" ContentType="application/vnd.openxmlformats-officedocument.theme+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theme/theme10.xml" ContentType="application/vnd.openxmlformats-officedocument.theme+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theme/theme11.xml" ContentType="application/vnd.openxmlformats-officedocument.theme+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7FFFF39B_3A1B293A.xml" ContentType="application/vnd.ms-powerpoint.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12" r:id="rId5"/>
    <p:sldMasterId id="2147484458" r:id="rId6"/>
    <p:sldMasterId id="2147483793" r:id="rId7"/>
    <p:sldMasterId id="2147483858" r:id="rId8"/>
    <p:sldMasterId id="2147483898" r:id="rId9"/>
    <p:sldMasterId id="2147483920" r:id="rId10"/>
    <p:sldMasterId id="2147483957" r:id="rId11"/>
    <p:sldMasterId id="2147484036" r:id="rId12"/>
    <p:sldMasterId id="2147484272" r:id="rId13"/>
    <p:sldMasterId id="2147484389" r:id="rId14"/>
    <p:sldMasterId id="2147483758" r:id="rId15"/>
  </p:sldMasterIdLst>
  <p:notesMasterIdLst>
    <p:notesMasterId r:id="rId67"/>
  </p:notesMasterIdLst>
  <p:handoutMasterIdLst>
    <p:handoutMasterId r:id="rId68"/>
  </p:handoutMasterIdLst>
  <p:sldIdLst>
    <p:sldId id="2147477963" r:id="rId16"/>
    <p:sldId id="2141411164" r:id="rId17"/>
    <p:sldId id="2147480425" r:id="rId18"/>
    <p:sldId id="2147480433" r:id="rId19"/>
    <p:sldId id="2147480478" r:id="rId20"/>
    <p:sldId id="2147470823" r:id="rId21"/>
    <p:sldId id="2147480435" r:id="rId22"/>
    <p:sldId id="2147480477" r:id="rId23"/>
    <p:sldId id="2147480480" r:id="rId24"/>
    <p:sldId id="2147480479" r:id="rId25"/>
    <p:sldId id="2147480436" r:id="rId26"/>
    <p:sldId id="257" r:id="rId27"/>
    <p:sldId id="260" r:id="rId28"/>
    <p:sldId id="2147480475" r:id="rId29"/>
    <p:sldId id="2147480430" r:id="rId30"/>
    <p:sldId id="2147480476" r:id="rId31"/>
    <p:sldId id="2147480464" r:id="rId32"/>
    <p:sldId id="2147478355" r:id="rId33"/>
    <p:sldId id="2147480472" r:id="rId34"/>
    <p:sldId id="2147480456" r:id="rId35"/>
    <p:sldId id="2147480427" r:id="rId36"/>
    <p:sldId id="2147480452" r:id="rId37"/>
    <p:sldId id="2147480451" r:id="rId38"/>
    <p:sldId id="2147480492" r:id="rId39"/>
    <p:sldId id="261" r:id="rId40"/>
    <p:sldId id="2147480468" r:id="rId41"/>
    <p:sldId id="2147480493" r:id="rId42"/>
    <p:sldId id="2147480446" r:id="rId43"/>
    <p:sldId id="2147480491" r:id="rId44"/>
    <p:sldId id="262" r:id="rId45"/>
    <p:sldId id="2147480447" r:id="rId46"/>
    <p:sldId id="270" r:id="rId47"/>
    <p:sldId id="2147480494" r:id="rId48"/>
    <p:sldId id="268" r:id="rId49"/>
    <p:sldId id="2147480500" r:id="rId50"/>
    <p:sldId id="2147480450" r:id="rId51"/>
    <p:sldId id="2147480495" r:id="rId52"/>
    <p:sldId id="264" r:id="rId53"/>
    <p:sldId id="271" r:id="rId54"/>
    <p:sldId id="2147480497" r:id="rId55"/>
    <p:sldId id="2147480498" r:id="rId56"/>
    <p:sldId id="2147480473" r:id="rId57"/>
    <p:sldId id="2147480441" r:id="rId58"/>
    <p:sldId id="2147480454" r:id="rId59"/>
    <p:sldId id="2147480463" r:id="rId60"/>
    <p:sldId id="2147480469" r:id="rId61"/>
    <p:sldId id="2147480457" r:id="rId62"/>
    <p:sldId id="2147480458" r:id="rId63"/>
    <p:sldId id="2147480459" r:id="rId64"/>
    <p:sldId id="2147480487" r:id="rId65"/>
    <p:sldId id="214748048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277CDF-BA4E-4E79-844F-2314AB7199D1}">
          <p14:sldIdLst>
            <p14:sldId id="2147477963"/>
            <p14:sldId id="2141411164"/>
            <p14:sldId id="2147480425"/>
            <p14:sldId id="2147480433"/>
            <p14:sldId id="2147480478"/>
            <p14:sldId id="2147470823"/>
            <p14:sldId id="2147480435"/>
            <p14:sldId id="2147480477"/>
            <p14:sldId id="2147480480"/>
            <p14:sldId id="2147480479"/>
            <p14:sldId id="2147480436"/>
            <p14:sldId id="257"/>
            <p14:sldId id="260"/>
            <p14:sldId id="2147480475"/>
            <p14:sldId id="2147480430"/>
            <p14:sldId id="2147480476"/>
            <p14:sldId id="2147480464"/>
            <p14:sldId id="2147478355"/>
            <p14:sldId id="2147480472"/>
            <p14:sldId id="2147480456"/>
            <p14:sldId id="2147480427"/>
          </p14:sldIdLst>
        </p14:section>
        <p14:section name="Architecture patterns and transition guidance" id="{F13C5CC7-C15D-44F4-AF9B-EB374C453627}">
          <p14:sldIdLst>
            <p14:sldId id="2147480452"/>
            <p14:sldId id="2147480451"/>
            <p14:sldId id="2147480492"/>
            <p14:sldId id="261"/>
            <p14:sldId id="2147480468"/>
            <p14:sldId id="2147480493"/>
            <p14:sldId id="2147480446"/>
            <p14:sldId id="2147480491"/>
            <p14:sldId id="262"/>
            <p14:sldId id="2147480447"/>
            <p14:sldId id="270"/>
            <p14:sldId id="2147480494"/>
            <p14:sldId id="268"/>
            <p14:sldId id="2147480500"/>
            <p14:sldId id="2147480450"/>
            <p14:sldId id="2147480495"/>
            <p14:sldId id="264"/>
            <p14:sldId id="271"/>
            <p14:sldId id="2147480497"/>
            <p14:sldId id="2147480498"/>
            <p14:sldId id="2147480473"/>
            <p14:sldId id="2147480441"/>
            <p14:sldId id="2147480454"/>
            <p14:sldId id="2147480463"/>
            <p14:sldId id="2147480469"/>
            <p14:sldId id="2147480457"/>
            <p14:sldId id="2147480458"/>
            <p14:sldId id="2147480459"/>
            <p14:sldId id="2147480487"/>
            <p14:sldId id="214748048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559204-76BD-800B-1360-B690F3D4B381}" name="Jason Huang" initials="JH" userId="S::jasonhuang@microsoft.com::8d3840b8-bd1a-4e2c-9b62-d5a6e4a10f1b" providerId="AD"/>
  <p188:author id="{9CD3E91A-ABD3-E957-B063-AB4AB7981093}" name="Scott Sewell" initials="" userId="S::misewell@microsoft.com::de457e2e-e45e-424a-a509-131ccbd0ed4d" providerId="AD"/>
  <p188:author id="{4D7C1538-D0B5-9B45-3CD8-F1E6B45F1FF1}" name="Steven Koppens" initials="SK" userId="S::stkop@microsoft.com::98600e50-5b6c-4d64-8310-f4f9237790df" providerId="AD"/>
  <p188:author id="{C1ED914C-9C81-9F39-1BA7-F93DDC99B8A5}" name="Jim Tang" initials="JT" userId="S::tayu@microsoft.com::6b07aa49-1307-40a0-8445-94399bee6175" providerId="AD"/>
  <p188:author id="{7C56F692-00AB-B281-5ED8-7DC9F7C66E3D}" name="Milinda Vitharana" initials="MV" userId="S::milindav@microsoft.com::01b270ce-8735-4b12-b822-67f6b9dbc1e7" providerId="AD"/>
  <p188:author id="{6CAE77B9-AC30-2A95-98C0-01F144C50651}" name="Oleg Ovanesyan (HE/HIM)" initials="OO(" userId="S::olegov@microsoft.com::3c20d76d-9126-45ec-b3df-4ef0794dd8a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BF0FF"/>
    <a:srgbClr val="7030A0"/>
    <a:srgbClr val="0070C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55650-D804-4C5E-8941-579C1354C281}" v="35" dt="2023-11-01T12:36:46.686"/>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3" autoAdjust="0"/>
    <p:restoredTop sz="93818" autoAdjust="0"/>
  </p:normalViewPr>
  <p:slideViewPr>
    <p:cSldViewPr snapToGrid="0">
      <p:cViewPr>
        <p:scale>
          <a:sx n="97" d="100"/>
          <a:sy n="97" d="100"/>
        </p:scale>
        <p:origin x="118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openxmlformats.org/officeDocument/2006/relationships/slide" Target="slides/slide48.xml"/><Relationship Id="rId68" Type="http://schemas.openxmlformats.org/officeDocument/2006/relationships/handoutMaster" Target="handoutMasters/handoutMaster1.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slide" Target="slides/slide43.xml"/><Relationship Id="rId66" Type="http://schemas.openxmlformats.org/officeDocument/2006/relationships/slide" Target="slides/slide51.xml"/><Relationship Id="rId7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slide" Target="slides/slide42.xml"/><Relationship Id="rId61" Type="http://schemas.openxmlformats.org/officeDocument/2006/relationships/slide" Target="slides/slide46.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slide" Target="slides/slide45.xml"/><Relationship Id="rId65" Type="http://schemas.openxmlformats.org/officeDocument/2006/relationships/slide" Target="slides/slide50.xml"/><Relationship Id="rId73"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slide" Target="slides/slide41.xml"/><Relationship Id="rId64" Type="http://schemas.openxmlformats.org/officeDocument/2006/relationships/slide" Target="slides/slide49.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6.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slide" Target="slides/slide44.xml"/><Relationship Id="rId67" Type="http://schemas.openxmlformats.org/officeDocument/2006/relationships/notesMaster" Target="notesMasters/notesMaster1.xml"/><Relationship Id="rId20" Type="http://schemas.openxmlformats.org/officeDocument/2006/relationships/slide" Target="slides/slide5.xml"/><Relationship Id="rId41" Type="http://schemas.openxmlformats.org/officeDocument/2006/relationships/slide" Target="slides/slide26.xml"/><Relationship Id="rId54" Type="http://schemas.openxmlformats.org/officeDocument/2006/relationships/slide" Target="slides/slide39.xml"/><Relationship Id="rId62" Type="http://schemas.openxmlformats.org/officeDocument/2006/relationships/slide" Target="slides/slide47.xml"/><Relationship Id="rId70" Type="http://schemas.openxmlformats.org/officeDocument/2006/relationships/viewProps" Target="viewProp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a Yadav" userId="2bc4a56e-4d60-4cdb-8888-50ac7d858268" providerId="ADAL" clId="{9FE55650-D804-4C5E-8941-579C1354C281}"/>
    <pc:docChg chg="undo custSel addSld delSld modSld sldOrd modSection">
      <pc:chgData name="Jila Yadav" userId="2bc4a56e-4d60-4cdb-8888-50ac7d858268" providerId="ADAL" clId="{9FE55650-D804-4C5E-8941-579C1354C281}" dt="2023-11-01T13:34:10" v="3736" actId="33524"/>
      <pc:docMkLst>
        <pc:docMk/>
      </pc:docMkLst>
      <pc:sldChg chg="modNotesTx">
        <pc:chgData name="Jila Yadav" userId="2bc4a56e-4d60-4cdb-8888-50ac7d858268" providerId="ADAL" clId="{9FE55650-D804-4C5E-8941-579C1354C281}" dt="2023-10-27T14:03:03.904" v="29" actId="20577"/>
        <pc:sldMkLst>
          <pc:docMk/>
          <pc:sldMk cId="2716636780" sldId="257"/>
        </pc:sldMkLst>
      </pc:sldChg>
      <pc:sldChg chg="modNotesTx">
        <pc:chgData name="Jila Yadav" userId="2bc4a56e-4d60-4cdb-8888-50ac7d858268" providerId="ADAL" clId="{9FE55650-D804-4C5E-8941-579C1354C281}" dt="2023-10-27T14:03:38.905" v="43" actId="20577"/>
        <pc:sldMkLst>
          <pc:docMk/>
          <pc:sldMk cId="17884527" sldId="260"/>
        </pc:sldMkLst>
      </pc:sldChg>
      <pc:sldChg chg="modSp mod">
        <pc:chgData name="Jila Yadav" userId="2bc4a56e-4d60-4cdb-8888-50ac7d858268" providerId="ADAL" clId="{9FE55650-D804-4C5E-8941-579C1354C281}" dt="2023-11-01T12:04:10.421" v="2405" actId="20577"/>
        <pc:sldMkLst>
          <pc:docMk/>
          <pc:sldMk cId="736075994" sldId="262"/>
        </pc:sldMkLst>
        <pc:spChg chg="mod">
          <ac:chgData name="Jila Yadav" userId="2bc4a56e-4d60-4cdb-8888-50ac7d858268" providerId="ADAL" clId="{9FE55650-D804-4C5E-8941-579C1354C281}" dt="2023-11-01T12:04:10.421" v="2405" actId="20577"/>
          <ac:spMkLst>
            <pc:docMk/>
            <pc:sldMk cId="736075994" sldId="262"/>
            <ac:spMk id="24" creationId="{29E18F1B-3690-7861-D606-87E00FFB031F}"/>
          </ac:spMkLst>
        </pc:spChg>
      </pc:sldChg>
      <pc:sldChg chg="modSp mod">
        <pc:chgData name="Jila Yadav" userId="2bc4a56e-4d60-4cdb-8888-50ac7d858268" providerId="ADAL" clId="{9FE55650-D804-4C5E-8941-579C1354C281}" dt="2023-11-01T12:31:59.598" v="2567" actId="20577"/>
        <pc:sldMkLst>
          <pc:docMk/>
          <pc:sldMk cId="1104744659" sldId="268"/>
        </pc:sldMkLst>
        <pc:spChg chg="mod">
          <ac:chgData name="Jila Yadav" userId="2bc4a56e-4d60-4cdb-8888-50ac7d858268" providerId="ADAL" clId="{9FE55650-D804-4C5E-8941-579C1354C281}" dt="2023-11-01T12:31:59.598" v="2567" actId="20577"/>
          <ac:spMkLst>
            <pc:docMk/>
            <pc:sldMk cId="1104744659" sldId="268"/>
            <ac:spMk id="3" creationId="{C8D4E683-A616-0F8B-78EA-493E6C4744D7}"/>
          </ac:spMkLst>
        </pc:spChg>
      </pc:sldChg>
      <pc:sldChg chg="delSp modSp del mod">
        <pc:chgData name="Jila Yadav" userId="2bc4a56e-4d60-4cdb-8888-50ac7d858268" providerId="ADAL" clId="{9FE55650-D804-4C5E-8941-579C1354C281}" dt="2023-11-01T12:03:31.355" v="2401" actId="47"/>
        <pc:sldMkLst>
          <pc:docMk/>
          <pc:sldMk cId="3934375368" sldId="269"/>
        </pc:sldMkLst>
        <pc:spChg chg="mod">
          <ac:chgData name="Jila Yadav" userId="2bc4a56e-4d60-4cdb-8888-50ac7d858268" providerId="ADAL" clId="{9FE55650-D804-4C5E-8941-579C1354C281}" dt="2023-11-01T12:01:57.265" v="2365" actId="14100"/>
          <ac:spMkLst>
            <pc:docMk/>
            <pc:sldMk cId="3934375368" sldId="269"/>
            <ac:spMk id="3" creationId="{D8D8B602-79D3-7D51-9C6F-B38C3FF4E6B8}"/>
          </ac:spMkLst>
        </pc:spChg>
        <pc:spChg chg="del">
          <ac:chgData name="Jila Yadav" userId="2bc4a56e-4d60-4cdb-8888-50ac7d858268" providerId="ADAL" clId="{9FE55650-D804-4C5E-8941-579C1354C281}" dt="2023-11-01T12:01:59.650" v="2366" actId="478"/>
          <ac:spMkLst>
            <pc:docMk/>
            <pc:sldMk cId="3934375368" sldId="269"/>
            <ac:spMk id="23" creationId="{C9126EA1-F1DA-4A3A-229C-39C6C48906DB}"/>
          </ac:spMkLst>
        </pc:spChg>
        <pc:picChg chg="mod">
          <ac:chgData name="Jila Yadav" userId="2bc4a56e-4d60-4cdb-8888-50ac7d858268" providerId="ADAL" clId="{9FE55650-D804-4C5E-8941-579C1354C281}" dt="2023-11-01T12:01:45.907" v="2363" actId="14100"/>
          <ac:picMkLst>
            <pc:docMk/>
            <pc:sldMk cId="3934375368" sldId="269"/>
            <ac:picMk id="4" creationId="{300897FF-103D-D736-7AF2-F4EEDCB23C12}"/>
          </ac:picMkLst>
        </pc:picChg>
      </pc:sldChg>
      <pc:sldChg chg="addSp modSp mod">
        <pc:chgData name="Jila Yadav" userId="2bc4a56e-4d60-4cdb-8888-50ac7d858268" providerId="ADAL" clId="{9FE55650-D804-4C5E-8941-579C1354C281}" dt="2023-11-01T12:00:43.534" v="2355" actId="20577"/>
        <pc:sldMkLst>
          <pc:docMk/>
          <pc:sldMk cId="852157182" sldId="270"/>
        </pc:sldMkLst>
        <pc:spChg chg="mod">
          <ac:chgData name="Jila Yadav" userId="2bc4a56e-4d60-4cdb-8888-50ac7d858268" providerId="ADAL" clId="{9FE55650-D804-4C5E-8941-579C1354C281}" dt="2023-10-30T14:56:27.681" v="463" actId="1037"/>
          <ac:spMkLst>
            <pc:docMk/>
            <pc:sldMk cId="852157182" sldId="270"/>
            <ac:spMk id="3" creationId="{C7461172-9DB6-DE6B-78A3-2CF39A50212C}"/>
          </ac:spMkLst>
        </pc:spChg>
        <pc:spChg chg="add mod">
          <ac:chgData name="Jila Yadav" userId="2bc4a56e-4d60-4cdb-8888-50ac7d858268" providerId="ADAL" clId="{9FE55650-D804-4C5E-8941-579C1354C281}" dt="2023-11-01T12:00:43.534" v="2355" actId="20577"/>
          <ac:spMkLst>
            <pc:docMk/>
            <pc:sldMk cId="852157182" sldId="270"/>
            <ac:spMk id="8" creationId="{F1A1C204-A200-326C-C38D-76846A0B10E4}"/>
          </ac:spMkLst>
        </pc:spChg>
        <pc:grpChg chg="add mod">
          <ac:chgData name="Jila Yadav" userId="2bc4a56e-4d60-4cdb-8888-50ac7d858268" providerId="ADAL" clId="{9FE55650-D804-4C5E-8941-579C1354C281}" dt="2023-10-30T14:56:41.241" v="465" actId="1076"/>
          <ac:grpSpMkLst>
            <pc:docMk/>
            <pc:sldMk cId="852157182" sldId="270"/>
            <ac:grpSpMk id="6" creationId="{D5C0197B-DBC3-77FD-344D-69AE5F4954DD}"/>
          </ac:grpSpMkLst>
        </pc:grpChg>
        <pc:picChg chg="mod">
          <ac:chgData name="Jila Yadav" userId="2bc4a56e-4d60-4cdb-8888-50ac7d858268" providerId="ADAL" clId="{9FE55650-D804-4C5E-8941-579C1354C281}" dt="2023-10-30T14:55:43.313" v="447" actId="14100"/>
          <ac:picMkLst>
            <pc:docMk/>
            <pc:sldMk cId="852157182" sldId="270"/>
            <ac:picMk id="4" creationId="{A19A35BF-AB67-B02D-3785-8DD9E7CB80EE}"/>
          </ac:picMkLst>
        </pc:picChg>
        <pc:picChg chg="add mod">
          <ac:chgData name="Jila Yadav" userId="2bc4a56e-4d60-4cdb-8888-50ac7d858268" providerId="ADAL" clId="{9FE55650-D804-4C5E-8941-579C1354C281}" dt="2023-10-30T14:56:55.493" v="469" actId="1076"/>
          <ac:picMkLst>
            <pc:docMk/>
            <pc:sldMk cId="852157182" sldId="270"/>
            <ac:picMk id="7" creationId="{5A2F1588-8A65-03DF-96A9-246A3C881AB8}"/>
          </ac:picMkLst>
        </pc:picChg>
      </pc:sldChg>
      <pc:sldChg chg="addSp delSp modSp mod">
        <pc:chgData name="Jila Yadav" userId="2bc4a56e-4d60-4cdb-8888-50ac7d858268" providerId="ADAL" clId="{9FE55650-D804-4C5E-8941-579C1354C281}" dt="2023-11-01T12:12:54.649" v="2465" actId="14100"/>
        <pc:sldMkLst>
          <pc:docMk/>
          <pc:sldMk cId="4232949448" sldId="271"/>
        </pc:sldMkLst>
        <pc:spChg chg="add del">
          <ac:chgData name="Jila Yadav" userId="2bc4a56e-4d60-4cdb-8888-50ac7d858268" providerId="ADAL" clId="{9FE55650-D804-4C5E-8941-579C1354C281}" dt="2023-11-01T12:05:30.990" v="2427" actId="478"/>
          <ac:spMkLst>
            <pc:docMk/>
            <pc:sldMk cId="4232949448" sldId="271"/>
            <ac:spMk id="23" creationId="{C9126EA1-F1DA-4A3A-229C-39C6C48906DB}"/>
          </ac:spMkLst>
        </pc:spChg>
        <pc:picChg chg="mod">
          <ac:chgData name="Jila Yadav" userId="2bc4a56e-4d60-4cdb-8888-50ac7d858268" providerId="ADAL" clId="{9FE55650-D804-4C5E-8941-579C1354C281}" dt="2023-11-01T12:06:36.535" v="2445" actId="14100"/>
          <ac:picMkLst>
            <pc:docMk/>
            <pc:sldMk cId="4232949448" sldId="271"/>
            <ac:picMk id="4" creationId="{F69C0326-366E-715E-41E9-ECE6583F7E27}"/>
          </ac:picMkLst>
        </pc:picChg>
        <pc:picChg chg="add del mod">
          <ac:chgData name="Jila Yadav" userId="2bc4a56e-4d60-4cdb-8888-50ac7d858268" providerId="ADAL" clId="{9FE55650-D804-4C5E-8941-579C1354C281}" dt="2023-11-01T12:05:34.967" v="2435"/>
          <ac:picMkLst>
            <pc:docMk/>
            <pc:sldMk cId="4232949448" sldId="271"/>
            <ac:picMk id="5" creationId="{70E6D7EF-DF08-6A6E-239B-D419E397CB65}"/>
          </ac:picMkLst>
        </pc:picChg>
        <pc:picChg chg="add mod">
          <ac:chgData name="Jila Yadav" userId="2bc4a56e-4d60-4cdb-8888-50ac7d858268" providerId="ADAL" clId="{9FE55650-D804-4C5E-8941-579C1354C281}" dt="2023-11-01T12:12:54.649" v="2465" actId="14100"/>
          <ac:picMkLst>
            <pc:docMk/>
            <pc:sldMk cId="4232949448" sldId="271"/>
            <ac:picMk id="6" creationId="{D63F8778-694F-4B6D-6669-EDB80F561A71}"/>
          </ac:picMkLst>
        </pc:picChg>
        <pc:picChg chg="add mod">
          <ac:chgData name="Jila Yadav" userId="2bc4a56e-4d60-4cdb-8888-50ac7d858268" providerId="ADAL" clId="{9FE55650-D804-4C5E-8941-579C1354C281}" dt="2023-11-01T12:12:50.995" v="2464" actId="1076"/>
          <ac:picMkLst>
            <pc:docMk/>
            <pc:sldMk cId="4232949448" sldId="271"/>
            <ac:picMk id="8" creationId="{1FF39116-52A9-C5E5-C081-A9457A73155F}"/>
          </ac:picMkLst>
        </pc:picChg>
      </pc:sldChg>
      <pc:sldChg chg="modSp mod">
        <pc:chgData name="Jila Yadav" userId="2bc4a56e-4d60-4cdb-8888-50ac7d858268" providerId="ADAL" clId="{9FE55650-D804-4C5E-8941-579C1354C281}" dt="2023-11-01T13:34:10" v="3736" actId="33524"/>
        <pc:sldMkLst>
          <pc:docMk/>
          <pc:sldMk cId="1759505412" sldId="2147480427"/>
        </pc:sldMkLst>
        <pc:spChg chg="mod">
          <ac:chgData name="Jila Yadav" userId="2bc4a56e-4d60-4cdb-8888-50ac7d858268" providerId="ADAL" clId="{9FE55650-D804-4C5E-8941-579C1354C281}" dt="2023-11-01T13:34:10" v="3736" actId="33524"/>
          <ac:spMkLst>
            <pc:docMk/>
            <pc:sldMk cId="1759505412" sldId="2147480427"/>
            <ac:spMk id="3" creationId="{6D6947EF-03D7-1542-7361-39B71F195C8C}"/>
          </ac:spMkLst>
        </pc:spChg>
      </pc:sldChg>
      <pc:sldChg chg="addSp modSp mod modNotesTx">
        <pc:chgData name="Jila Yadav" userId="2bc4a56e-4d60-4cdb-8888-50ac7d858268" providerId="ADAL" clId="{9FE55650-D804-4C5E-8941-579C1354C281}" dt="2023-11-01T11:59:40.629" v="2300" actId="20577"/>
        <pc:sldMkLst>
          <pc:docMk/>
          <pc:sldMk cId="744173104" sldId="2147480446"/>
        </pc:sldMkLst>
        <pc:spChg chg="mod">
          <ac:chgData name="Jila Yadav" userId="2bc4a56e-4d60-4cdb-8888-50ac7d858268" providerId="ADAL" clId="{9FE55650-D804-4C5E-8941-579C1354C281}" dt="2023-10-30T14:42:23.801" v="249" actId="1037"/>
          <ac:spMkLst>
            <pc:docMk/>
            <pc:sldMk cId="744173104" sldId="2147480446"/>
            <ac:spMk id="2" creationId="{BC315BA3-B3D9-05DD-C398-A0B1F11FA1A1}"/>
          </ac:spMkLst>
        </pc:spChg>
        <pc:spChg chg="add mod">
          <ac:chgData name="Jila Yadav" userId="2bc4a56e-4d60-4cdb-8888-50ac7d858268" providerId="ADAL" clId="{9FE55650-D804-4C5E-8941-579C1354C281}" dt="2023-11-01T11:59:40.629" v="2300" actId="20577"/>
          <ac:spMkLst>
            <pc:docMk/>
            <pc:sldMk cId="744173104" sldId="2147480446"/>
            <ac:spMk id="7" creationId="{9FF3981B-23F7-C9A0-318B-6D5941534CAA}"/>
          </ac:spMkLst>
        </pc:spChg>
        <pc:picChg chg="mod">
          <ac:chgData name="Jila Yadav" userId="2bc4a56e-4d60-4cdb-8888-50ac7d858268" providerId="ADAL" clId="{9FE55650-D804-4C5E-8941-579C1354C281}" dt="2023-10-30T14:40:23.342" v="113" actId="14100"/>
          <ac:picMkLst>
            <pc:docMk/>
            <pc:sldMk cId="744173104" sldId="2147480446"/>
            <ac:picMk id="4" creationId="{0C8910A7-1938-BC31-2C6B-10BBE9FD2F58}"/>
          </ac:picMkLst>
        </pc:picChg>
        <pc:picChg chg="add mod">
          <ac:chgData name="Jila Yadav" userId="2bc4a56e-4d60-4cdb-8888-50ac7d858268" providerId="ADAL" clId="{9FE55650-D804-4C5E-8941-579C1354C281}" dt="2023-10-30T14:40:41.315" v="118" actId="14100"/>
          <ac:picMkLst>
            <pc:docMk/>
            <pc:sldMk cId="744173104" sldId="2147480446"/>
            <ac:picMk id="6" creationId="{25E06120-A4B7-10E4-1629-351F89638E4A}"/>
          </ac:picMkLst>
        </pc:picChg>
      </pc:sldChg>
      <pc:sldChg chg="addSp modSp mod">
        <pc:chgData name="Jila Yadav" userId="2bc4a56e-4d60-4cdb-8888-50ac7d858268" providerId="ADAL" clId="{9FE55650-D804-4C5E-8941-579C1354C281}" dt="2023-11-01T12:04:05.980" v="2403" actId="20577"/>
        <pc:sldMkLst>
          <pc:docMk/>
          <pc:sldMk cId="2672580263" sldId="2147480447"/>
        </pc:sldMkLst>
        <pc:spChg chg="add mod">
          <ac:chgData name="Jila Yadav" userId="2bc4a56e-4d60-4cdb-8888-50ac7d858268" providerId="ADAL" clId="{9FE55650-D804-4C5E-8941-579C1354C281}" dt="2023-11-01T12:04:05.980" v="2403" actId="20577"/>
          <ac:spMkLst>
            <pc:docMk/>
            <pc:sldMk cId="2672580263" sldId="2147480447"/>
            <ac:spMk id="4" creationId="{8D20648F-3932-2FC9-ED78-25854040AB10}"/>
          </ac:spMkLst>
        </pc:spChg>
      </pc:sldChg>
      <pc:sldChg chg="delSp del mod ord modShow">
        <pc:chgData name="Jila Yadav" userId="2bc4a56e-4d60-4cdb-8888-50ac7d858268" providerId="ADAL" clId="{9FE55650-D804-4C5E-8941-579C1354C281}" dt="2023-10-30T14:40:50.975" v="119" actId="2696"/>
        <pc:sldMkLst>
          <pc:docMk/>
          <pc:sldMk cId="1714270269" sldId="2147480448"/>
        </pc:sldMkLst>
        <pc:picChg chg="del">
          <ac:chgData name="Jila Yadav" userId="2bc4a56e-4d60-4cdb-8888-50ac7d858268" providerId="ADAL" clId="{9FE55650-D804-4C5E-8941-579C1354C281}" dt="2023-10-30T14:40:04.881" v="108" actId="21"/>
          <ac:picMkLst>
            <pc:docMk/>
            <pc:sldMk cId="1714270269" sldId="2147480448"/>
            <ac:picMk id="10" creationId="{16332EAE-BCAF-E2EE-8284-5B496AB62F6F}"/>
          </ac:picMkLst>
        </pc:picChg>
      </pc:sldChg>
      <pc:sldChg chg="delSp del mod modShow">
        <pc:chgData name="Jila Yadav" userId="2bc4a56e-4d60-4cdb-8888-50ac7d858268" providerId="ADAL" clId="{9FE55650-D804-4C5E-8941-579C1354C281}" dt="2023-10-30T14:56:59.053" v="470" actId="2696"/>
        <pc:sldMkLst>
          <pc:docMk/>
          <pc:sldMk cId="541316029" sldId="2147480449"/>
        </pc:sldMkLst>
        <pc:picChg chg="del">
          <ac:chgData name="Jila Yadav" userId="2bc4a56e-4d60-4cdb-8888-50ac7d858268" providerId="ADAL" clId="{9FE55650-D804-4C5E-8941-579C1354C281}" dt="2023-10-30T14:56:46.990" v="466" actId="21"/>
          <ac:picMkLst>
            <pc:docMk/>
            <pc:sldMk cId="541316029" sldId="2147480449"/>
            <ac:picMk id="3" creationId="{45239482-9D21-A4BF-C631-49FAF1ED0E31}"/>
          </ac:picMkLst>
        </pc:picChg>
      </pc:sldChg>
      <pc:sldChg chg="addSp delSp modSp mod">
        <pc:chgData name="Jila Yadav" userId="2bc4a56e-4d60-4cdb-8888-50ac7d858268" providerId="ADAL" clId="{9FE55650-D804-4C5E-8941-579C1354C281}" dt="2023-11-01T12:32:53.502" v="2616" actId="20577"/>
        <pc:sldMkLst>
          <pc:docMk/>
          <pc:sldMk cId="3693325843" sldId="2147480450"/>
        </pc:sldMkLst>
        <pc:spChg chg="mod">
          <ac:chgData name="Jila Yadav" userId="2bc4a56e-4d60-4cdb-8888-50ac7d858268" providerId="ADAL" clId="{9FE55650-D804-4C5E-8941-579C1354C281}" dt="2023-11-01T12:31:41.703" v="2564" actId="20577"/>
          <ac:spMkLst>
            <pc:docMk/>
            <pc:sldMk cId="3693325843" sldId="2147480450"/>
            <ac:spMk id="2" creationId="{E77B1486-89C5-025E-F465-8D37C9E55E4D}"/>
          </ac:spMkLst>
        </pc:spChg>
        <pc:spChg chg="add mod">
          <ac:chgData name="Jila Yadav" userId="2bc4a56e-4d60-4cdb-8888-50ac7d858268" providerId="ADAL" clId="{9FE55650-D804-4C5E-8941-579C1354C281}" dt="2023-11-01T12:03:20.315" v="2400" actId="404"/>
          <ac:spMkLst>
            <pc:docMk/>
            <pc:sldMk cId="3693325843" sldId="2147480450"/>
            <ac:spMk id="6" creationId="{EB91A23C-1446-6D97-DA6F-4022DBBEA4FE}"/>
          </ac:spMkLst>
        </pc:spChg>
        <pc:spChg chg="add mod">
          <ac:chgData name="Jila Yadav" userId="2bc4a56e-4d60-4cdb-8888-50ac7d858268" providerId="ADAL" clId="{9FE55650-D804-4C5E-8941-579C1354C281}" dt="2023-11-01T12:32:53.502" v="2616" actId="20577"/>
          <ac:spMkLst>
            <pc:docMk/>
            <pc:sldMk cId="3693325843" sldId="2147480450"/>
            <ac:spMk id="7" creationId="{188E7197-60C5-61F1-7034-F7E8116D69F6}"/>
          </ac:spMkLst>
        </pc:spChg>
        <pc:spChg chg="del">
          <ac:chgData name="Jila Yadav" userId="2bc4a56e-4d60-4cdb-8888-50ac7d858268" providerId="ADAL" clId="{9FE55650-D804-4C5E-8941-579C1354C281}" dt="2023-11-01T12:31:44.624" v="2565" actId="478"/>
          <ac:spMkLst>
            <pc:docMk/>
            <pc:sldMk cId="3693325843" sldId="2147480450"/>
            <ac:spMk id="23" creationId="{C9126EA1-F1DA-4A3A-229C-39C6C48906DB}"/>
          </ac:spMkLst>
        </pc:spChg>
        <pc:picChg chg="mod">
          <ac:chgData name="Jila Yadav" userId="2bc4a56e-4d60-4cdb-8888-50ac7d858268" providerId="ADAL" clId="{9FE55650-D804-4C5E-8941-579C1354C281}" dt="2023-11-01T12:02:15.734" v="2369" actId="1076"/>
          <ac:picMkLst>
            <pc:docMk/>
            <pc:sldMk cId="3693325843" sldId="2147480450"/>
            <ac:picMk id="4" creationId="{0F597BAB-2153-80DF-028D-5552B652BFC6}"/>
          </ac:picMkLst>
        </pc:picChg>
        <pc:picChg chg="add mod">
          <ac:chgData name="Jila Yadav" userId="2bc4a56e-4d60-4cdb-8888-50ac7d858268" providerId="ADAL" clId="{9FE55650-D804-4C5E-8941-579C1354C281}" dt="2023-11-01T12:12:20.926" v="2460" actId="1076"/>
          <ac:picMkLst>
            <pc:docMk/>
            <pc:sldMk cId="3693325843" sldId="2147480450"/>
            <ac:picMk id="5" creationId="{284BF173-07FE-8AA6-F89E-9E9FCFB10E19}"/>
          </ac:picMkLst>
        </pc:picChg>
      </pc:sldChg>
      <pc:sldChg chg="modSp mod">
        <pc:chgData name="Jila Yadav" userId="2bc4a56e-4d60-4cdb-8888-50ac7d858268" providerId="ADAL" clId="{9FE55650-D804-4C5E-8941-579C1354C281}" dt="2023-11-01T12:46:28.560" v="3426" actId="1076"/>
        <pc:sldMkLst>
          <pc:docMk/>
          <pc:sldMk cId="945538552" sldId="2147480459"/>
        </pc:sldMkLst>
        <pc:cxnChg chg="mod">
          <ac:chgData name="Jila Yadav" userId="2bc4a56e-4d60-4cdb-8888-50ac7d858268" providerId="ADAL" clId="{9FE55650-D804-4C5E-8941-579C1354C281}" dt="2023-11-01T12:46:28.560" v="3426" actId="1076"/>
          <ac:cxnSpMkLst>
            <pc:docMk/>
            <pc:sldMk cId="945538552" sldId="2147480459"/>
            <ac:cxnSpMk id="14" creationId="{CD3445F7-BC8D-DD9B-B756-8B6AF64ABFA1}"/>
          </ac:cxnSpMkLst>
        </pc:cxnChg>
      </pc:sldChg>
      <pc:sldChg chg="delSp modSp del mod">
        <pc:chgData name="Jila Yadav" userId="2bc4a56e-4d60-4cdb-8888-50ac7d858268" providerId="ADAL" clId="{9FE55650-D804-4C5E-8941-579C1354C281}" dt="2023-11-01T12:08:33.926" v="2458" actId="47"/>
        <pc:sldMkLst>
          <pc:docMk/>
          <pc:sldMk cId="2481767288" sldId="2147480461"/>
        </pc:sldMkLst>
        <pc:picChg chg="del mod">
          <ac:chgData name="Jila Yadav" userId="2bc4a56e-4d60-4cdb-8888-50ac7d858268" providerId="ADAL" clId="{9FE55650-D804-4C5E-8941-579C1354C281}" dt="2023-11-01T12:07:58.161" v="2451" actId="21"/>
          <ac:picMkLst>
            <pc:docMk/>
            <pc:sldMk cId="2481767288" sldId="2147480461"/>
            <ac:picMk id="5" creationId="{88286347-4C90-36F4-FA8E-1BC5787E96C6}"/>
          </ac:picMkLst>
        </pc:picChg>
      </pc:sldChg>
      <pc:sldChg chg="addSp modSp mod">
        <pc:chgData name="Jila Yadav" userId="2bc4a56e-4d60-4cdb-8888-50ac7d858268" providerId="ADAL" clId="{9FE55650-D804-4C5E-8941-579C1354C281}" dt="2023-11-01T11:59:27.762" v="2278" actId="20577"/>
        <pc:sldMkLst>
          <pc:docMk/>
          <pc:sldMk cId="2306856924" sldId="2147480468"/>
        </pc:sldMkLst>
        <pc:spChg chg="add mod">
          <ac:chgData name="Jila Yadav" userId="2bc4a56e-4d60-4cdb-8888-50ac7d858268" providerId="ADAL" clId="{9FE55650-D804-4C5E-8941-579C1354C281}" dt="2023-11-01T11:59:27.762" v="2278" actId="20577"/>
          <ac:spMkLst>
            <pc:docMk/>
            <pc:sldMk cId="2306856924" sldId="2147480468"/>
            <ac:spMk id="5" creationId="{C5FF9179-3913-ED08-DB8C-DE2EE7C011CD}"/>
          </ac:spMkLst>
        </pc:spChg>
      </pc:sldChg>
      <pc:sldChg chg="addSp modSp mod">
        <pc:chgData name="Jila Yadav" userId="2bc4a56e-4d60-4cdb-8888-50ac7d858268" providerId="ADAL" clId="{9FE55650-D804-4C5E-8941-579C1354C281}" dt="2023-11-01T12:08:24.701" v="2457" actId="1076"/>
        <pc:sldMkLst>
          <pc:docMk/>
          <pc:sldMk cId="727961438" sldId="2147480473"/>
        </pc:sldMkLst>
        <pc:spChg chg="mod">
          <ac:chgData name="Jila Yadav" userId="2bc4a56e-4d60-4cdb-8888-50ac7d858268" providerId="ADAL" clId="{9FE55650-D804-4C5E-8941-579C1354C281}" dt="2023-11-01T12:08:20.833" v="2456" actId="20577"/>
          <ac:spMkLst>
            <pc:docMk/>
            <pc:sldMk cId="727961438" sldId="2147480473"/>
            <ac:spMk id="8" creationId="{A4337EC2-DEBE-D724-7B8D-9C89FB2E51B4}"/>
          </ac:spMkLst>
        </pc:spChg>
        <pc:picChg chg="add mod">
          <ac:chgData name="Jila Yadav" userId="2bc4a56e-4d60-4cdb-8888-50ac7d858268" providerId="ADAL" clId="{9FE55650-D804-4C5E-8941-579C1354C281}" dt="2023-11-01T12:08:24.701" v="2457" actId="1076"/>
          <ac:picMkLst>
            <pc:docMk/>
            <pc:sldMk cId="727961438" sldId="2147480473"/>
            <ac:picMk id="2" creationId="{778F3C18-BD73-4D37-F654-B518E3521E81}"/>
          </ac:picMkLst>
        </pc:picChg>
        <pc:picChg chg="mod">
          <ac:chgData name="Jila Yadav" userId="2bc4a56e-4d60-4cdb-8888-50ac7d858268" providerId="ADAL" clId="{9FE55650-D804-4C5E-8941-579C1354C281}" dt="2023-11-01T12:08:05.353" v="2454" actId="1076"/>
          <ac:picMkLst>
            <pc:docMk/>
            <pc:sldMk cId="727961438" sldId="2147480473"/>
            <ac:picMk id="3" creationId="{B173750A-924B-5133-1458-D1CF7533F653}"/>
          </ac:picMkLst>
        </pc:picChg>
      </pc:sldChg>
      <pc:sldChg chg="modNotesTx">
        <pc:chgData name="Jila Yadav" userId="2bc4a56e-4d60-4cdb-8888-50ac7d858268" providerId="ADAL" clId="{9FE55650-D804-4C5E-8941-579C1354C281}" dt="2023-10-27T14:01:50.570" v="13"/>
        <pc:sldMkLst>
          <pc:docMk/>
          <pc:sldMk cId="2167857" sldId="2147480477"/>
        </pc:sldMkLst>
      </pc:sldChg>
      <pc:sldChg chg="modNotesTx">
        <pc:chgData name="Jila Yadav" userId="2bc4a56e-4d60-4cdb-8888-50ac7d858268" providerId="ADAL" clId="{9FE55650-D804-4C5E-8941-579C1354C281}" dt="2023-10-27T14:02:05.002" v="14" actId="20577"/>
        <pc:sldMkLst>
          <pc:docMk/>
          <pc:sldMk cId="3328997244" sldId="2147480480"/>
        </pc:sldMkLst>
      </pc:sldChg>
      <pc:sldChg chg="modSp mod ord">
        <pc:chgData name="Jila Yadav" userId="2bc4a56e-4d60-4cdb-8888-50ac7d858268" providerId="ADAL" clId="{9FE55650-D804-4C5E-8941-579C1354C281}" dt="2023-11-01T13:13:55.828" v="3644" actId="20577"/>
        <pc:sldMkLst>
          <pc:docMk/>
          <pc:sldMk cId="2457599952" sldId="2147480489"/>
        </pc:sldMkLst>
        <pc:graphicFrameChg chg="mod modGraphic">
          <ac:chgData name="Jila Yadav" userId="2bc4a56e-4d60-4cdb-8888-50ac7d858268" providerId="ADAL" clId="{9FE55650-D804-4C5E-8941-579C1354C281}" dt="2023-11-01T13:13:55.828" v="3644" actId="20577"/>
          <ac:graphicFrameMkLst>
            <pc:docMk/>
            <pc:sldMk cId="2457599952" sldId="2147480489"/>
            <ac:graphicFrameMk id="4" creationId="{1C2619F4-0A87-0514-7476-0C4E620DA93D}"/>
          </ac:graphicFrameMkLst>
        </pc:graphicFrameChg>
      </pc:sldChg>
      <pc:sldChg chg="del">
        <pc:chgData name="Jila Yadav" userId="2bc4a56e-4d60-4cdb-8888-50ac7d858268" providerId="ADAL" clId="{9FE55650-D804-4C5E-8941-579C1354C281}" dt="2023-10-26T12:57:55.874" v="0" actId="2696"/>
        <pc:sldMkLst>
          <pc:docMk/>
          <pc:sldMk cId="3552590172" sldId="2147480490"/>
        </pc:sldMkLst>
      </pc:sldChg>
      <pc:sldChg chg="addSp delSp modSp mod delCm modCm">
        <pc:chgData name="Jila Yadav" userId="2bc4a56e-4d60-4cdb-8888-50ac7d858268" providerId="ADAL" clId="{9FE55650-D804-4C5E-8941-579C1354C281}" dt="2023-11-01T11:58:45.899" v="2255" actId="20577"/>
        <pc:sldMkLst>
          <pc:docMk/>
          <pc:sldMk cId="4037909132" sldId="2147480493"/>
        </pc:sldMkLst>
        <pc:spChg chg="mod">
          <ac:chgData name="Jila Yadav" userId="2bc4a56e-4d60-4cdb-8888-50ac7d858268" providerId="ADAL" clId="{9FE55650-D804-4C5E-8941-579C1354C281}" dt="2023-11-01T11:58:45.899" v="2255" actId="20577"/>
          <ac:spMkLst>
            <pc:docMk/>
            <pc:sldMk cId="4037909132" sldId="2147480493"/>
            <ac:spMk id="2" creationId="{0B7E5629-B63C-6F3A-1541-E40D1C46D940}"/>
          </ac:spMkLst>
        </pc:spChg>
        <pc:spChg chg="mod">
          <ac:chgData name="Jila Yadav" userId="2bc4a56e-4d60-4cdb-8888-50ac7d858268" providerId="ADAL" clId="{9FE55650-D804-4C5E-8941-579C1354C281}" dt="2023-11-01T11:54:11.763" v="2072" actId="1076"/>
          <ac:spMkLst>
            <pc:docMk/>
            <pc:sldMk cId="4037909132" sldId="2147480493"/>
            <ac:spMk id="5" creationId="{E1F04AC6-7DE0-9AA7-D68F-6DDEB62BB882}"/>
          </ac:spMkLst>
        </pc:spChg>
        <pc:spChg chg="mod">
          <ac:chgData name="Jila Yadav" userId="2bc4a56e-4d60-4cdb-8888-50ac7d858268" providerId="ADAL" clId="{9FE55650-D804-4C5E-8941-579C1354C281}" dt="2023-11-01T11:54:03.175" v="2071" actId="1076"/>
          <ac:spMkLst>
            <pc:docMk/>
            <pc:sldMk cId="4037909132" sldId="2147480493"/>
            <ac:spMk id="7" creationId="{A6D6BFCC-1D35-20F7-941D-7C7ABD936CB1}"/>
          </ac:spMkLst>
        </pc:spChg>
        <pc:spChg chg="add mod">
          <ac:chgData name="Jila Yadav" userId="2bc4a56e-4d60-4cdb-8888-50ac7d858268" providerId="ADAL" clId="{9FE55650-D804-4C5E-8941-579C1354C281}" dt="2023-11-01T11:58:19.478" v="2245" actId="1076"/>
          <ac:spMkLst>
            <pc:docMk/>
            <pc:sldMk cId="4037909132" sldId="2147480493"/>
            <ac:spMk id="8" creationId="{0E89FAE9-4ADD-535F-B428-64460A3E7A19}"/>
          </ac:spMkLst>
        </pc:spChg>
        <pc:spChg chg="del">
          <ac:chgData name="Jila Yadav" userId="2bc4a56e-4d60-4cdb-8888-50ac7d858268" providerId="ADAL" clId="{9FE55650-D804-4C5E-8941-579C1354C281}" dt="2023-10-30T18:26:40.867" v="781" actId="478"/>
          <ac:spMkLst>
            <pc:docMk/>
            <pc:sldMk cId="4037909132" sldId="2147480493"/>
            <ac:spMk id="9" creationId="{994C8CFA-C9AA-3CC8-8BEA-DDDB421A0B65}"/>
          </ac:spMkLst>
        </pc:spChg>
        <pc:graphicFrameChg chg="mod modGraphic">
          <ac:chgData name="Jila Yadav" userId="2bc4a56e-4d60-4cdb-8888-50ac7d858268" providerId="ADAL" clId="{9FE55650-D804-4C5E-8941-579C1354C281}" dt="2023-11-01T11:58:06.412" v="2242" actId="1076"/>
          <ac:graphicFrameMkLst>
            <pc:docMk/>
            <pc:sldMk cId="4037909132" sldId="2147480493"/>
            <ac:graphicFrameMk id="3" creationId="{2E85ABE1-082A-53A8-CB6A-800D9C7CC222}"/>
          </ac:graphicFrameMkLst>
        </pc:graphicFrameChg>
        <pc:graphicFrameChg chg="mod modGraphic">
          <ac:chgData name="Jila Yadav" userId="2bc4a56e-4d60-4cdb-8888-50ac7d858268" providerId="ADAL" clId="{9FE55650-D804-4C5E-8941-579C1354C281}" dt="2023-11-01T11:58:15.440" v="2244" actId="14100"/>
          <ac:graphicFrameMkLst>
            <pc:docMk/>
            <pc:sldMk cId="4037909132" sldId="2147480493"/>
            <ac:graphicFrameMk id="6" creationId="{0C79C75A-186A-0E1B-9FFB-5AF1A5C1992E}"/>
          </ac:graphicFrameMkLst>
        </pc:graphicFrameChg>
        <pc:graphicFrameChg chg="del modGraphic">
          <ac:chgData name="Jila Yadav" userId="2bc4a56e-4d60-4cdb-8888-50ac7d858268" providerId="ADAL" clId="{9FE55650-D804-4C5E-8941-579C1354C281}" dt="2023-10-30T18:23:48.876" v="701" actId="478"/>
          <ac:graphicFrameMkLst>
            <pc:docMk/>
            <pc:sldMk cId="4037909132" sldId="2147480493"/>
            <ac:graphicFrameMk id="8" creationId="{613F3104-841E-881E-9AE2-0C5499331D81}"/>
          </ac:graphicFrameMkLst>
        </pc:graphicFrameChg>
        <pc:extLst>
          <p:ext xmlns:p="http://schemas.openxmlformats.org/presentationml/2006/main" uri="{D6D511B9-2390-475A-947B-AFAB55BFBCF1}">
            <pc226:cmChg xmlns:pc226="http://schemas.microsoft.com/office/powerpoint/2022/06/main/command" chg="del mod">
              <pc226:chgData name="Jila Yadav" userId="2bc4a56e-4d60-4cdb-8888-50ac7d858268" providerId="ADAL" clId="{9FE55650-D804-4C5E-8941-579C1354C281}" dt="2023-10-30T14:42:51.431" v="252"/>
              <pc2:cmMkLst xmlns:pc2="http://schemas.microsoft.com/office/powerpoint/2019/9/main/command">
                <pc:docMk/>
                <pc:sldMk cId="4037909132" sldId="2147480493"/>
                <pc2:cmMk id="{EC2081D8-8F1A-4DD9-B282-5B5C3366BDFE}"/>
              </pc2:cmMkLst>
            </pc226:cmChg>
            <pc226:cmChg xmlns:pc226="http://schemas.microsoft.com/office/powerpoint/2022/06/main/command" chg="del">
              <pc226:chgData name="Jila Yadav" userId="2bc4a56e-4d60-4cdb-8888-50ac7d858268" providerId="ADAL" clId="{9FE55650-D804-4C5E-8941-579C1354C281}" dt="2023-10-30T14:42:46.480" v="250"/>
              <pc2:cmMkLst xmlns:pc2="http://schemas.microsoft.com/office/powerpoint/2019/9/main/command">
                <pc:docMk/>
                <pc:sldMk cId="4037909132" sldId="2147480493"/>
                <pc2:cmMk id="{FF9EACF3-1446-4F3F-9AE7-55E2813478F4}"/>
              </pc2:cmMkLst>
            </pc226:cmChg>
          </p:ext>
        </pc:extLst>
      </pc:sldChg>
      <pc:sldChg chg="addSp delSp modSp mod ord">
        <pc:chgData name="Jila Yadav" userId="2bc4a56e-4d60-4cdb-8888-50ac7d858268" providerId="ADAL" clId="{9FE55650-D804-4C5E-8941-579C1354C281}" dt="2023-11-01T13:26:30.366" v="3735" actId="14734"/>
        <pc:sldMkLst>
          <pc:docMk/>
          <pc:sldMk cId="3037856103" sldId="2147480497"/>
        </pc:sldMkLst>
        <pc:spChg chg="del mod">
          <ac:chgData name="Jila Yadav" userId="2bc4a56e-4d60-4cdb-8888-50ac7d858268" providerId="ADAL" clId="{9FE55650-D804-4C5E-8941-579C1354C281}" dt="2023-11-01T12:33:34.990" v="2617" actId="478"/>
          <ac:spMkLst>
            <pc:docMk/>
            <pc:sldMk cId="3037856103" sldId="2147480497"/>
            <ac:spMk id="2" creationId="{0B7E5629-B63C-6F3A-1541-E40D1C46D940}"/>
          </ac:spMkLst>
        </pc:spChg>
        <pc:spChg chg="add del mod">
          <ac:chgData name="Jila Yadav" userId="2bc4a56e-4d60-4cdb-8888-50ac7d858268" providerId="ADAL" clId="{9FE55650-D804-4C5E-8941-579C1354C281}" dt="2023-11-01T12:43:35.334" v="3388" actId="21"/>
          <ac:spMkLst>
            <pc:docMk/>
            <pc:sldMk cId="3037856103" sldId="2147480497"/>
            <ac:spMk id="4" creationId="{FB0D81D8-4542-8284-34C7-1844944EA47C}"/>
          </ac:spMkLst>
        </pc:spChg>
        <pc:spChg chg="mod">
          <ac:chgData name="Jila Yadav" userId="2bc4a56e-4d60-4cdb-8888-50ac7d858268" providerId="ADAL" clId="{9FE55650-D804-4C5E-8941-579C1354C281}" dt="2023-11-01T12:45:44.806" v="3425" actId="1076"/>
          <ac:spMkLst>
            <pc:docMk/>
            <pc:sldMk cId="3037856103" sldId="2147480497"/>
            <ac:spMk id="5" creationId="{E1F04AC6-7DE0-9AA7-D68F-6DDEB62BB882}"/>
          </ac:spMkLst>
        </pc:spChg>
        <pc:spChg chg="del mod">
          <ac:chgData name="Jila Yadav" userId="2bc4a56e-4d60-4cdb-8888-50ac7d858268" providerId="ADAL" clId="{9FE55650-D804-4C5E-8941-579C1354C281}" dt="2023-11-01T12:38:43.124" v="3123" actId="478"/>
          <ac:spMkLst>
            <pc:docMk/>
            <pc:sldMk cId="3037856103" sldId="2147480497"/>
            <ac:spMk id="7" creationId="{A6D6BFCC-1D35-20F7-941D-7C7ABD936CB1}"/>
          </ac:spMkLst>
        </pc:spChg>
        <pc:spChg chg="del">
          <ac:chgData name="Jila Yadav" userId="2bc4a56e-4d60-4cdb-8888-50ac7d858268" providerId="ADAL" clId="{9FE55650-D804-4C5E-8941-579C1354C281}" dt="2023-11-01T12:44:08.910" v="3389" actId="478"/>
          <ac:spMkLst>
            <pc:docMk/>
            <pc:sldMk cId="3037856103" sldId="2147480497"/>
            <ac:spMk id="9" creationId="{994C8CFA-C9AA-3CC8-8BEA-DDDB421A0B65}"/>
          </ac:spMkLst>
        </pc:spChg>
        <pc:spChg chg="add del mod">
          <ac:chgData name="Jila Yadav" userId="2bc4a56e-4d60-4cdb-8888-50ac7d858268" providerId="ADAL" clId="{9FE55650-D804-4C5E-8941-579C1354C281}" dt="2023-11-01T12:33:36.989" v="2618" actId="478"/>
          <ac:spMkLst>
            <pc:docMk/>
            <pc:sldMk cId="3037856103" sldId="2147480497"/>
            <ac:spMk id="11" creationId="{1A497734-EBA3-76A5-81E0-A8D595CD516E}"/>
          </ac:spMkLst>
        </pc:spChg>
        <pc:spChg chg="add mod">
          <ac:chgData name="Jila Yadav" userId="2bc4a56e-4d60-4cdb-8888-50ac7d858268" providerId="ADAL" clId="{9FE55650-D804-4C5E-8941-579C1354C281}" dt="2023-11-01T12:45:13.342" v="3400" actId="20577"/>
          <ac:spMkLst>
            <pc:docMk/>
            <pc:sldMk cId="3037856103" sldId="2147480497"/>
            <ac:spMk id="12" creationId="{10773B15-EBA7-2D9C-989B-B1B88B38A392}"/>
          </ac:spMkLst>
        </pc:spChg>
        <pc:graphicFrameChg chg="mod modGraphic">
          <ac:chgData name="Jila Yadav" userId="2bc4a56e-4d60-4cdb-8888-50ac7d858268" providerId="ADAL" clId="{9FE55650-D804-4C5E-8941-579C1354C281}" dt="2023-11-01T13:22:02.056" v="3734" actId="14100"/>
          <ac:graphicFrameMkLst>
            <pc:docMk/>
            <pc:sldMk cId="3037856103" sldId="2147480497"/>
            <ac:graphicFrameMk id="3" creationId="{2E85ABE1-082A-53A8-CB6A-800D9C7CC222}"/>
          </ac:graphicFrameMkLst>
        </pc:graphicFrameChg>
        <pc:graphicFrameChg chg="mod modGraphic">
          <ac:chgData name="Jila Yadav" userId="2bc4a56e-4d60-4cdb-8888-50ac7d858268" providerId="ADAL" clId="{9FE55650-D804-4C5E-8941-579C1354C281}" dt="2023-11-01T13:26:30.366" v="3735" actId="14734"/>
          <ac:graphicFrameMkLst>
            <pc:docMk/>
            <pc:sldMk cId="3037856103" sldId="2147480497"/>
            <ac:graphicFrameMk id="6" creationId="{0C79C75A-186A-0E1B-9FFB-5AF1A5C1992E}"/>
          </ac:graphicFrameMkLst>
        </pc:graphicFrameChg>
        <pc:graphicFrameChg chg="del modGraphic">
          <ac:chgData name="Jila Yadav" userId="2bc4a56e-4d60-4cdb-8888-50ac7d858268" providerId="ADAL" clId="{9FE55650-D804-4C5E-8941-579C1354C281}" dt="2023-11-01T12:44:08.910" v="3389" actId="478"/>
          <ac:graphicFrameMkLst>
            <pc:docMk/>
            <pc:sldMk cId="3037856103" sldId="2147480497"/>
            <ac:graphicFrameMk id="8" creationId="{613F3104-841E-881E-9AE2-0C5499331D81}"/>
          </ac:graphicFrameMkLst>
        </pc:graphicFrameChg>
      </pc:sldChg>
      <pc:sldChg chg="addSp delSp modSp add del mod">
        <pc:chgData name="Jila Yadav" userId="2bc4a56e-4d60-4cdb-8888-50ac7d858268" providerId="ADAL" clId="{9FE55650-D804-4C5E-8941-579C1354C281}" dt="2023-11-01T12:06:20.201" v="2444" actId="47"/>
        <pc:sldMkLst>
          <pc:docMk/>
          <pc:sldMk cId="490912154" sldId="2147480499"/>
        </pc:sldMkLst>
        <pc:spChg chg="mod">
          <ac:chgData name="Jila Yadav" userId="2bc4a56e-4d60-4cdb-8888-50ac7d858268" providerId="ADAL" clId="{9FE55650-D804-4C5E-8941-579C1354C281}" dt="2023-10-31T17:47:41.290" v="1921" actId="20577"/>
          <ac:spMkLst>
            <pc:docMk/>
            <pc:sldMk cId="490912154" sldId="2147480499"/>
            <ac:spMk id="2" creationId="{E77B1486-89C5-025E-F465-8D37C9E55E4D}"/>
          </ac:spMkLst>
        </pc:spChg>
        <pc:spChg chg="add del mod">
          <ac:chgData name="Jila Yadav" userId="2bc4a56e-4d60-4cdb-8888-50ac7d858268" providerId="ADAL" clId="{9FE55650-D804-4C5E-8941-579C1354C281}" dt="2023-10-31T17:54:55.379" v="1923" actId="478"/>
          <ac:spMkLst>
            <pc:docMk/>
            <pc:sldMk cId="490912154" sldId="2147480499"/>
            <ac:spMk id="5" creationId="{473FD8A2-F569-09C0-F71A-7852E04600CC}"/>
          </ac:spMkLst>
        </pc:spChg>
        <pc:picChg chg="del">
          <ac:chgData name="Jila Yadav" userId="2bc4a56e-4d60-4cdb-8888-50ac7d858268" providerId="ADAL" clId="{9FE55650-D804-4C5E-8941-579C1354C281}" dt="2023-10-31T17:54:52.809" v="1922" actId="478"/>
          <ac:picMkLst>
            <pc:docMk/>
            <pc:sldMk cId="490912154" sldId="2147480499"/>
            <ac:picMk id="4" creationId="{F69C0326-366E-715E-41E9-ECE6583F7E27}"/>
          </ac:picMkLst>
        </pc:picChg>
        <pc:picChg chg="add del mod">
          <ac:chgData name="Jila Yadav" userId="2bc4a56e-4d60-4cdb-8888-50ac7d858268" providerId="ADAL" clId="{9FE55650-D804-4C5E-8941-579C1354C281}" dt="2023-10-31T17:55:27.615" v="1927" actId="478"/>
          <ac:picMkLst>
            <pc:docMk/>
            <pc:sldMk cId="490912154" sldId="2147480499"/>
            <ac:picMk id="7" creationId="{69B28D37-C43B-36A6-8DD5-CE8D01495DF9}"/>
          </ac:picMkLst>
        </pc:picChg>
        <pc:picChg chg="add del mod">
          <ac:chgData name="Jila Yadav" userId="2bc4a56e-4d60-4cdb-8888-50ac7d858268" providerId="ADAL" clId="{9FE55650-D804-4C5E-8941-579C1354C281}" dt="2023-11-01T12:05:47" v="2438" actId="21"/>
          <ac:picMkLst>
            <pc:docMk/>
            <pc:sldMk cId="490912154" sldId="2147480499"/>
            <ac:picMk id="9" creationId="{09101D14-1525-5A4C-635B-05F9E56AE87F}"/>
          </ac:picMkLst>
        </pc:picChg>
      </pc:sldChg>
      <pc:sldChg chg="new del">
        <pc:chgData name="Jila Yadav" userId="2bc4a56e-4d60-4cdb-8888-50ac7d858268" providerId="ADAL" clId="{9FE55650-D804-4C5E-8941-579C1354C281}" dt="2023-11-01T12:30:51.991" v="2507" actId="47"/>
        <pc:sldMkLst>
          <pc:docMk/>
          <pc:sldMk cId="2147855855" sldId="2147480499"/>
        </pc:sldMkLst>
      </pc:sldChg>
      <pc:sldChg chg="addSp delSp modSp add mod ord">
        <pc:chgData name="Jila Yadav" userId="2bc4a56e-4d60-4cdb-8888-50ac7d858268" providerId="ADAL" clId="{9FE55650-D804-4C5E-8941-579C1354C281}" dt="2023-11-01T12:32:24.350" v="2599" actId="20577"/>
        <pc:sldMkLst>
          <pc:docMk/>
          <pc:sldMk cId="3500994499" sldId="2147480500"/>
        </pc:sldMkLst>
        <pc:spChg chg="mod">
          <ac:chgData name="Jila Yadav" userId="2bc4a56e-4d60-4cdb-8888-50ac7d858268" providerId="ADAL" clId="{9FE55650-D804-4C5E-8941-579C1354C281}" dt="2023-11-01T12:31:24.067" v="2555" actId="20577"/>
          <ac:spMkLst>
            <pc:docMk/>
            <pc:sldMk cId="3500994499" sldId="2147480500"/>
            <ac:spMk id="2" creationId="{E77B1486-89C5-025E-F465-8D37C9E55E4D}"/>
          </ac:spMkLst>
        </pc:spChg>
        <pc:spChg chg="del">
          <ac:chgData name="Jila Yadav" userId="2bc4a56e-4d60-4cdb-8888-50ac7d858268" providerId="ADAL" clId="{9FE55650-D804-4C5E-8941-579C1354C281}" dt="2023-11-01T12:31:01.759" v="2512" actId="478"/>
          <ac:spMkLst>
            <pc:docMk/>
            <pc:sldMk cId="3500994499" sldId="2147480500"/>
            <ac:spMk id="6" creationId="{EB91A23C-1446-6D97-DA6F-4022DBBEA4FE}"/>
          </ac:spMkLst>
        </pc:spChg>
        <pc:spChg chg="add mod">
          <ac:chgData name="Jila Yadav" userId="2bc4a56e-4d60-4cdb-8888-50ac7d858268" providerId="ADAL" clId="{9FE55650-D804-4C5E-8941-579C1354C281}" dt="2023-11-01T12:32:24.350" v="2599" actId="20577"/>
          <ac:spMkLst>
            <pc:docMk/>
            <pc:sldMk cId="3500994499" sldId="2147480500"/>
            <ac:spMk id="9" creationId="{2CB98341-0D04-22E2-98F4-EF59EDA82CD9}"/>
          </ac:spMkLst>
        </pc:spChg>
        <pc:picChg chg="del">
          <ac:chgData name="Jila Yadav" userId="2bc4a56e-4d60-4cdb-8888-50ac7d858268" providerId="ADAL" clId="{9FE55650-D804-4C5E-8941-579C1354C281}" dt="2023-11-01T12:30:57.800" v="2510" actId="478"/>
          <ac:picMkLst>
            <pc:docMk/>
            <pc:sldMk cId="3500994499" sldId="2147480500"/>
            <ac:picMk id="4" creationId="{0F597BAB-2153-80DF-028D-5552B652BFC6}"/>
          </ac:picMkLst>
        </pc:picChg>
        <pc:picChg chg="del">
          <ac:chgData name="Jila Yadav" userId="2bc4a56e-4d60-4cdb-8888-50ac7d858268" providerId="ADAL" clId="{9FE55650-D804-4C5E-8941-579C1354C281}" dt="2023-11-01T12:30:59.367" v="2511" actId="478"/>
          <ac:picMkLst>
            <pc:docMk/>
            <pc:sldMk cId="3500994499" sldId="2147480500"/>
            <ac:picMk id="5" creationId="{284BF173-07FE-8AA6-F89E-9E9FCFB10E19}"/>
          </ac:picMkLst>
        </pc:picChg>
        <pc:picChg chg="add mod">
          <ac:chgData name="Jila Yadav" userId="2bc4a56e-4d60-4cdb-8888-50ac7d858268" providerId="ADAL" clId="{9FE55650-D804-4C5E-8941-579C1354C281}" dt="2023-11-01T12:31:10.461" v="2515" actId="1076"/>
          <ac:picMkLst>
            <pc:docMk/>
            <pc:sldMk cId="3500994499" sldId="2147480500"/>
            <ac:picMk id="8" creationId="{A6F767DA-6259-52CA-E091-5EF3689D7CEA}"/>
          </ac:picMkLst>
        </pc:picChg>
      </pc:sldChg>
    </pc:docChg>
  </pc:docChgLst>
  <pc:docChgLst>
    <pc:chgData name="Steven Koppens" userId="98600e50-5b6c-4d64-8310-f4f9237790df" providerId="ADAL" clId="{6382AD3E-0225-4F66-9E42-0D3FBBB12604}"/>
    <pc:docChg chg="undo custSel addSld delSld modSld sldOrd modSection">
      <pc:chgData name="Steven Koppens" userId="98600e50-5b6c-4d64-8310-f4f9237790df" providerId="ADAL" clId="{6382AD3E-0225-4F66-9E42-0D3FBBB12604}" dt="2023-10-27T13:41:18.337" v="3093" actId="1076"/>
      <pc:docMkLst>
        <pc:docMk/>
      </pc:docMkLst>
      <pc:sldChg chg="addSp modSp mod">
        <pc:chgData name="Steven Koppens" userId="98600e50-5b6c-4d64-8310-f4f9237790df" providerId="ADAL" clId="{6382AD3E-0225-4F66-9E42-0D3FBBB12604}" dt="2023-10-26T09:26:32.006" v="29" actId="14100"/>
        <pc:sldMkLst>
          <pc:docMk/>
          <pc:sldMk cId="1714800117" sldId="261"/>
        </pc:sldMkLst>
        <pc:spChg chg="add mod">
          <ac:chgData name="Steven Koppens" userId="98600e50-5b6c-4d64-8310-f4f9237790df" providerId="ADAL" clId="{6382AD3E-0225-4F66-9E42-0D3FBBB12604}" dt="2023-10-26T09:26:23.276" v="28" actId="1037"/>
          <ac:spMkLst>
            <pc:docMk/>
            <pc:sldMk cId="1714800117" sldId="261"/>
            <ac:spMk id="3" creationId="{E9FDEF26-4025-9F1A-F25C-6066D887A3FE}"/>
          </ac:spMkLst>
        </pc:spChg>
        <pc:picChg chg="mod">
          <ac:chgData name="Steven Koppens" userId="98600e50-5b6c-4d64-8310-f4f9237790df" providerId="ADAL" clId="{6382AD3E-0225-4F66-9E42-0D3FBBB12604}" dt="2023-10-26T09:26:32.006" v="29" actId="14100"/>
          <ac:picMkLst>
            <pc:docMk/>
            <pc:sldMk cId="1714800117" sldId="261"/>
            <ac:picMk id="7" creationId="{0839C6B3-2FE4-BCE5-0D37-92D746B0B9AD}"/>
          </ac:picMkLst>
        </pc:picChg>
      </pc:sldChg>
      <pc:sldChg chg="addSp modSp mod">
        <pc:chgData name="Steven Koppens" userId="98600e50-5b6c-4d64-8310-f4f9237790df" providerId="ADAL" clId="{6382AD3E-0225-4F66-9E42-0D3FBBB12604}" dt="2023-10-26T09:27:43.272" v="37" actId="207"/>
        <pc:sldMkLst>
          <pc:docMk/>
          <pc:sldMk cId="736075994" sldId="262"/>
        </pc:sldMkLst>
        <pc:spChg chg="add mod">
          <ac:chgData name="Steven Koppens" userId="98600e50-5b6c-4d64-8310-f4f9237790df" providerId="ADAL" clId="{6382AD3E-0225-4F66-9E42-0D3FBBB12604}" dt="2023-10-26T09:27:43.272" v="37" actId="207"/>
          <ac:spMkLst>
            <pc:docMk/>
            <pc:sldMk cId="736075994" sldId="262"/>
            <ac:spMk id="3" creationId="{0EA3E81F-D8FD-620B-F669-B0959790607E}"/>
          </ac:spMkLst>
        </pc:spChg>
      </pc:sldChg>
      <pc:sldChg chg="addSp modSp mod">
        <pc:chgData name="Steven Koppens" userId="98600e50-5b6c-4d64-8310-f4f9237790df" providerId="ADAL" clId="{6382AD3E-0225-4F66-9E42-0D3FBBB12604}" dt="2023-10-26T10:48:49.616" v="2082" actId="207"/>
        <pc:sldMkLst>
          <pc:docMk/>
          <pc:sldMk cId="2481577007" sldId="264"/>
        </pc:sldMkLst>
        <pc:spChg chg="add mod">
          <ac:chgData name="Steven Koppens" userId="98600e50-5b6c-4d64-8310-f4f9237790df" providerId="ADAL" clId="{6382AD3E-0225-4F66-9E42-0D3FBBB12604}" dt="2023-10-26T10:48:49.616" v="2082" actId="207"/>
          <ac:spMkLst>
            <pc:docMk/>
            <pc:sldMk cId="2481577007" sldId="264"/>
            <ac:spMk id="3" creationId="{3E63E2E5-B82E-9CA3-702B-C9D6ADD81CEE}"/>
          </ac:spMkLst>
        </pc:spChg>
        <pc:picChg chg="mod">
          <ac:chgData name="Steven Koppens" userId="98600e50-5b6c-4d64-8310-f4f9237790df" providerId="ADAL" clId="{6382AD3E-0225-4F66-9E42-0D3FBBB12604}" dt="2023-10-26T10:48:09.287" v="2080" actId="14100"/>
          <ac:picMkLst>
            <pc:docMk/>
            <pc:sldMk cId="2481577007" sldId="264"/>
            <ac:picMk id="5" creationId="{7AA04E40-9F98-BA74-B8C6-FE7A6261E0CE}"/>
          </ac:picMkLst>
        </pc:picChg>
      </pc:sldChg>
      <pc:sldChg chg="addSp modSp mod">
        <pc:chgData name="Steven Koppens" userId="98600e50-5b6c-4d64-8310-f4f9237790df" providerId="ADAL" clId="{6382AD3E-0225-4F66-9E42-0D3FBBB12604}" dt="2023-10-26T10:43:24.926" v="1971" actId="207"/>
        <pc:sldMkLst>
          <pc:docMk/>
          <pc:sldMk cId="1104744659" sldId="268"/>
        </pc:sldMkLst>
        <pc:spChg chg="add mod">
          <ac:chgData name="Steven Koppens" userId="98600e50-5b6c-4d64-8310-f4f9237790df" providerId="ADAL" clId="{6382AD3E-0225-4F66-9E42-0D3FBBB12604}" dt="2023-10-26T10:43:24.926" v="1971" actId="207"/>
          <ac:spMkLst>
            <pc:docMk/>
            <pc:sldMk cId="1104744659" sldId="268"/>
            <ac:spMk id="5" creationId="{3381778D-2BAF-A78F-1DFD-89EDC4E87370}"/>
          </ac:spMkLst>
        </pc:spChg>
        <pc:picChg chg="mod">
          <ac:chgData name="Steven Koppens" userId="98600e50-5b6c-4d64-8310-f4f9237790df" providerId="ADAL" clId="{6382AD3E-0225-4F66-9E42-0D3FBBB12604}" dt="2023-10-26T10:43:00.914" v="1969" actId="14100"/>
          <ac:picMkLst>
            <pc:docMk/>
            <pc:sldMk cId="1104744659" sldId="268"/>
            <ac:picMk id="4" creationId="{FA8D9918-441F-7912-32B5-161C6C68FEC4}"/>
          </ac:picMkLst>
        </pc:picChg>
      </pc:sldChg>
      <pc:sldChg chg="addSp modSp mod">
        <pc:chgData name="Steven Koppens" userId="98600e50-5b6c-4d64-8310-f4f9237790df" providerId="ADAL" clId="{6382AD3E-0225-4F66-9E42-0D3FBBB12604}" dt="2023-10-26T10:43:33.585" v="1974" actId="14100"/>
        <pc:sldMkLst>
          <pc:docMk/>
          <pc:sldMk cId="3934375368" sldId="269"/>
        </pc:sldMkLst>
        <pc:spChg chg="add mod">
          <ac:chgData name="Steven Koppens" userId="98600e50-5b6c-4d64-8310-f4f9237790df" providerId="ADAL" clId="{6382AD3E-0225-4F66-9E42-0D3FBBB12604}" dt="2023-10-26T10:43:29.512" v="1973"/>
          <ac:spMkLst>
            <pc:docMk/>
            <pc:sldMk cId="3934375368" sldId="269"/>
            <ac:spMk id="5" creationId="{0F27FB1A-A6A1-974B-C670-E6E9FC0BDF63}"/>
          </ac:spMkLst>
        </pc:spChg>
        <pc:picChg chg="mod">
          <ac:chgData name="Steven Koppens" userId="98600e50-5b6c-4d64-8310-f4f9237790df" providerId="ADAL" clId="{6382AD3E-0225-4F66-9E42-0D3FBBB12604}" dt="2023-10-26T10:43:33.585" v="1974" actId="14100"/>
          <ac:picMkLst>
            <pc:docMk/>
            <pc:sldMk cId="3934375368" sldId="269"/>
            <ac:picMk id="4" creationId="{300897FF-103D-D736-7AF2-F4EEDCB23C12}"/>
          </ac:picMkLst>
        </pc:picChg>
      </pc:sldChg>
      <pc:sldChg chg="addSp modSp">
        <pc:chgData name="Steven Koppens" userId="98600e50-5b6c-4d64-8310-f4f9237790df" providerId="ADAL" clId="{6382AD3E-0225-4F66-9E42-0D3FBBB12604}" dt="2023-10-26T09:28:00.036" v="42"/>
        <pc:sldMkLst>
          <pc:docMk/>
          <pc:sldMk cId="852157182" sldId="270"/>
        </pc:sldMkLst>
        <pc:spChg chg="add mod">
          <ac:chgData name="Steven Koppens" userId="98600e50-5b6c-4d64-8310-f4f9237790df" providerId="ADAL" clId="{6382AD3E-0225-4F66-9E42-0D3FBBB12604}" dt="2023-10-26T09:28:00.036" v="42"/>
          <ac:spMkLst>
            <pc:docMk/>
            <pc:sldMk cId="852157182" sldId="270"/>
            <ac:spMk id="5" creationId="{26E4D8B9-7CDA-A5B0-33F4-14D4AD60DB43}"/>
          </ac:spMkLst>
        </pc:spChg>
      </pc:sldChg>
      <pc:sldChg chg="addSp modSp mod">
        <pc:chgData name="Steven Koppens" userId="98600e50-5b6c-4d64-8310-f4f9237790df" providerId="ADAL" clId="{6382AD3E-0225-4F66-9E42-0D3FBBB12604}" dt="2023-10-26T10:49:00.137" v="2085" actId="14100"/>
        <pc:sldMkLst>
          <pc:docMk/>
          <pc:sldMk cId="4232949448" sldId="271"/>
        </pc:sldMkLst>
        <pc:spChg chg="mod">
          <ac:chgData name="Steven Koppens" userId="98600e50-5b6c-4d64-8310-f4f9237790df" providerId="ADAL" clId="{6382AD3E-0225-4F66-9E42-0D3FBBB12604}" dt="2023-10-26T10:49:00.137" v="2085" actId="14100"/>
          <ac:spMkLst>
            <pc:docMk/>
            <pc:sldMk cId="4232949448" sldId="271"/>
            <ac:spMk id="2" creationId="{E77B1486-89C5-025E-F465-8D37C9E55E4D}"/>
          </ac:spMkLst>
        </pc:spChg>
        <pc:spChg chg="add mod">
          <ac:chgData name="Steven Koppens" userId="98600e50-5b6c-4d64-8310-f4f9237790df" providerId="ADAL" clId="{6382AD3E-0225-4F66-9E42-0D3FBBB12604}" dt="2023-10-26T10:48:53.017" v="2083"/>
          <ac:spMkLst>
            <pc:docMk/>
            <pc:sldMk cId="4232949448" sldId="271"/>
            <ac:spMk id="3" creationId="{94F9E122-1DB5-4ED7-2B45-F095710EE586}"/>
          </ac:spMkLst>
        </pc:spChg>
        <pc:picChg chg="mod">
          <ac:chgData name="Steven Koppens" userId="98600e50-5b6c-4d64-8310-f4f9237790df" providerId="ADAL" clId="{6382AD3E-0225-4F66-9E42-0D3FBBB12604}" dt="2023-10-26T10:48:57.193" v="2084" actId="14100"/>
          <ac:picMkLst>
            <pc:docMk/>
            <pc:sldMk cId="4232949448" sldId="271"/>
            <ac:picMk id="4" creationId="{F69C0326-366E-715E-41E9-ECE6583F7E27}"/>
          </ac:picMkLst>
        </pc:picChg>
      </pc:sldChg>
      <pc:sldChg chg="addSp modSp mod">
        <pc:chgData name="Steven Koppens" userId="98600e50-5b6c-4d64-8310-f4f9237790df" providerId="ADAL" clId="{6382AD3E-0225-4F66-9E42-0D3FBBB12604}" dt="2023-10-26T09:26:56.685" v="34" actId="14100"/>
        <pc:sldMkLst>
          <pc:docMk/>
          <pc:sldMk cId="744173104" sldId="2147480446"/>
        </pc:sldMkLst>
        <pc:spChg chg="add mod">
          <ac:chgData name="Steven Koppens" userId="98600e50-5b6c-4d64-8310-f4f9237790df" providerId="ADAL" clId="{6382AD3E-0225-4F66-9E42-0D3FBBB12604}" dt="2023-10-26T09:26:52.882" v="33"/>
          <ac:spMkLst>
            <pc:docMk/>
            <pc:sldMk cId="744173104" sldId="2147480446"/>
            <ac:spMk id="5" creationId="{B2509AA7-4DFA-4EDD-DA69-3452048169FD}"/>
          </ac:spMkLst>
        </pc:spChg>
        <pc:picChg chg="mod">
          <ac:chgData name="Steven Koppens" userId="98600e50-5b6c-4d64-8310-f4f9237790df" providerId="ADAL" clId="{6382AD3E-0225-4F66-9E42-0D3FBBB12604}" dt="2023-10-26T09:26:56.685" v="34" actId="14100"/>
          <ac:picMkLst>
            <pc:docMk/>
            <pc:sldMk cId="744173104" sldId="2147480446"/>
            <ac:picMk id="4" creationId="{0C8910A7-1938-BC31-2C6B-10BBE9FD2F58}"/>
          </ac:picMkLst>
        </pc:picChg>
      </pc:sldChg>
      <pc:sldChg chg="addSp modSp mod">
        <pc:chgData name="Steven Koppens" userId="98600e50-5b6c-4d64-8310-f4f9237790df" providerId="ADAL" clId="{6382AD3E-0225-4F66-9E42-0D3FBBB12604}" dt="2023-10-26T09:27:52.129" v="39" actId="14100"/>
        <pc:sldMkLst>
          <pc:docMk/>
          <pc:sldMk cId="2672580263" sldId="2147480447"/>
        </pc:sldMkLst>
        <pc:spChg chg="add mod">
          <ac:chgData name="Steven Koppens" userId="98600e50-5b6c-4d64-8310-f4f9237790df" providerId="ADAL" clId="{6382AD3E-0225-4F66-9E42-0D3FBBB12604}" dt="2023-10-26T09:27:48.472" v="38"/>
          <ac:spMkLst>
            <pc:docMk/>
            <pc:sldMk cId="2672580263" sldId="2147480447"/>
            <ac:spMk id="3" creationId="{76347F66-9AF8-327C-7EFD-FDB54376A5FC}"/>
          </ac:spMkLst>
        </pc:spChg>
        <pc:picChg chg="mod">
          <ac:chgData name="Steven Koppens" userId="98600e50-5b6c-4d64-8310-f4f9237790df" providerId="ADAL" clId="{6382AD3E-0225-4F66-9E42-0D3FBBB12604}" dt="2023-10-26T09:27:52.129" v="39" actId="14100"/>
          <ac:picMkLst>
            <pc:docMk/>
            <pc:sldMk cId="2672580263" sldId="2147480447"/>
            <ac:picMk id="8" creationId="{789AD02A-4B78-0388-9967-E14CA23BD8F8}"/>
          </ac:picMkLst>
        </pc:picChg>
      </pc:sldChg>
      <pc:sldChg chg="addSp modSp mod">
        <pc:chgData name="Steven Koppens" userId="98600e50-5b6c-4d64-8310-f4f9237790df" providerId="ADAL" clId="{6382AD3E-0225-4F66-9E42-0D3FBBB12604}" dt="2023-10-26T09:26:49.133" v="32" actId="14100"/>
        <pc:sldMkLst>
          <pc:docMk/>
          <pc:sldMk cId="1714270269" sldId="2147480448"/>
        </pc:sldMkLst>
        <pc:spChg chg="add mod">
          <ac:chgData name="Steven Koppens" userId="98600e50-5b6c-4d64-8310-f4f9237790df" providerId="ADAL" clId="{6382AD3E-0225-4F66-9E42-0D3FBBB12604}" dt="2023-10-26T09:26:44.770" v="31"/>
          <ac:spMkLst>
            <pc:docMk/>
            <pc:sldMk cId="1714270269" sldId="2147480448"/>
            <ac:spMk id="2" creationId="{C6918981-AF73-DDCB-BC18-E9E3AB234387}"/>
          </ac:spMkLst>
        </pc:spChg>
        <pc:picChg chg="mod">
          <ac:chgData name="Steven Koppens" userId="98600e50-5b6c-4d64-8310-f4f9237790df" providerId="ADAL" clId="{6382AD3E-0225-4F66-9E42-0D3FBBB12604}" dt="2023-10-26T09:26:49.133" v="32" actId="14100"/>
          <ac:picMkLst>
            <pc:docMk/>
            <pc:sldMk cId="1714270269" sldId="2147480448"/>
            <ac:picMk id="10" creationId="{16332EAE-BCAF-E2EE-8284-5B496AB62F6F}"/>
          </ac:picMkLst>
        </pc:picChg>
      </pc:sldChg>
      <pc:sldChg chg="addSp modSp mod">
        <pc:chgData name="Steven Koppens" userId="98600e50-5b6c-4d64-8310-f4f9237790df" providerId="ADAL" clId="{6382AD3E-0225-4F66-9E42-0D3FBBB12604}" dt="2023-10-26T09:27:58.012" v="41" actId="14100"/>
        <pc:sldMkLst>
          <pc:docMk/>
          <pc:sldMk cId="541316029" sldId="2147480449"/>
        </pc:sldMkLst>
        <pc:spChg chg="add mod">
          <ac:chgData name="Steven Koppens" userId="98600e50-5b6c-4d64-8310-f4f9237790df" providerId="ADAL" clId="{6382AD3E-0225-4F66-9E42-0D3FBBB12604}" dt="2023-10-26T09:27:54.688" v="40"/>
          <ac:spMkLst>
            <pc:docMk/>
            <pc:sldMk cId="541316029" sldId="2147480449"/>
            <ac:spMk id="2" creationId="{3DB70C38-2DA6-C76C-9CD7-3AA0E09EE886}"/>
          </ac:spMkLst>
        </pc:spChg>
        <pc:picChg chg="mod">
          <ac:chgData name="Steven Koppens" userId="98600e50-5b6c-4d64-8310-f4f9237790df" providerId="ADAL" clId="{6382AD3E-0225-4F66-9E42-0D3FBBB12604}" dt="2023-10-26T09:27:58.012" v="41" actId="14100"/>
          <ac:picMkLst>
            <pc:docMk/>
            <pc:sldMk cId="541316029" sldId="2147480449"/>
            <ac:picMk id="3" creationId="{45239482-9D21-A4BF-C631-49FAF1ED0E31}"/>
          </ac:picMkLst>
        </pc:picChg>
      </pc:sldChg>
      <pc:sldChg chg="addSp modSp">
        <pc:chgData name="Steven Koppens" userId="98600e50-5b6c-4d64-8310-f4f9237790df" providerId="ADAL" clId="{6382AD3E-0225-4F66-9E42-0D3FBBB12604}" dt="2023-10-26T10:43:27.768" v="1972"/>
        <pc:sldMkLst>
          <pc:docMk/>
          <pc:sldMk cId="3693325843" sldId="2147480450"/>
        </pc:sldMkLst>
        <pc:spChg chg="add mod">
          <ac:chgData name="Steven Koppens" userId="98600e50-5b6c-4d64-8310-f4f9237790df" providerId="ADAL" clId="{6382AD3E-0225-4F66-9E42-0D3FBBB12604}" dt="2023-10-26T10:43:27.768" v="1972"/>
          <ac:spMkLst>
            <pc:docMk/>
            <pc:sldMk cId="3693325843" sldId="2147480450"/>
            <ac:spMk id="3" creationId="{FCB84811-09DE-A49A-3665-C92BF25930FC}"/>
          </ac:spMkLst>
        </pc:spChg>
      </pc:sldChg>
      <pc:sldChg chg="modSp mod ord">
        <pc:chgData name="Steven Koppens" userId="98600e50-5b6c-4d64-8310-f4f9237790df" providerId="ADAL" clId="{6382AD3E-0225-4F66-9E42-0D3FBBB12604}" dt="2023-10-26T10:48:38.180" v="2081" actId="207"/>
        <pc:sldMkLst>
          <pc:docMk/>
          <pc:sldMk cId="1028717578" sldId="2147480451"/>
        </pc:sldMkLst>
        <pc:spChg chg="mod">
          <ac:chgData name="Steven Koppens" userId="98600e50-5b6c-4d64-8310-f4f9237790df" providerId="ADAL" clId="{6382AD3E-0225-4F66-9E42-0D3FBBB12604}" dt="2023-10-26T10:47:49.854" v="2078" actId="20577"/>
          <ac:spMkLst>
            <pc:docMk/>
            <pc:sldMk cId="1028717578" sldId="2147480451"/>
            <ac:spMk id="3" creationId="{BFC0D46A-6FC6-934B-0A73-652FB4B6B7A7}"/>
          </ac:spMkLst>
        </pc:spChg>
        <pc:graphicFrameChg chg="mod modGraphic">
          <ac:chgData name="Steven Koppens" userId="98600e50-5b6c-4d64-8310-f4f9237790df" providerId="ADAL" clId="{6382AD3E-0225-4F66-9E42-0D3FBBB12604}" dt="2023-10-26T10:48:38.180" v="2081" actId="207"/>
          <ac:graphicFrameMkLst>
            <pc:docMk/>
            <pc:sldMk cId="1028717578" sldId="2147480451"/>
            <ac:graphicFrameMk id="8" creationId="{55FCBA14-2455-6A07-5130-01FE5835294D}"/>
          </ac:graphicFrameMkLst>
        </pc:graphicFrameChg>
      </pc:sldChg>
      <pc:sldChg chg="addSp delSp modSp mod">
        <pc:chgData name="Steven Koppens" userId="98600e50-5b6c-4d64-8310-f4f9237790df" providerId="ADAL" clId="{6382AD3E-0225-4F66-9E42-0D3FBBB12604}" dt="2023-10-26T10:49:53.077" v="2090" actId="478"/>
        <pc:sldMkLst>
          <pc:docMk/>
          <pc:sldMk cId="2481767288" sldId="2147480461"/>
        </pc:sldMkLst>
        <pc:spChg chg="add del mod">
          <ac:chgData name="Steven Koppens" userId="98600e50-5b6c-4d64-8310-f4f9237790df" providerId="ADAL" clId="{6382AD3E-0225-4F66-9E42-0D3FBBB12604}" dt="2023-10-26T10:49:53.077" v="2090" actId="478"/>
          <ac:spMkLst>
            <pc:docMk/>
            <pc:sldMk cId="2481767288" sldId="2147480461"/>
            <ac:spMk id="2" creationId="{92F16C70-421A-5226-2B52-65C111700A81}"/>
          </ac:spMkLst>
        </pc:spChg>
      </pc:sldChg>
      <pc:sldChg chg="addSp modSp">
        <pc:chgData name="Steven Koppens" userId="98600e50-5b6c-4d64-8310-f4f9237790df" providerId="ADAL" clId="{6382AD3E-0225-4F66-9E42-0D3FBBB12604}" dt="2023-10-26T09:26:38.455" v="30"/>
        <pc:sldMkLst>
          <pc:docMk/>
          <pc:sldMk cId="2306856924" sldId="2147480468"/>
        </pc:sldMkLst>
        <pc:spChg chg="add mod">
          <ac:chgData name="Steven Koppens" userId="98600e50-5b6c-4d64-8310-f4f9237790df" providerId="ADAL" clId="{6382AD3E-0225-4F66-9E42-0D3FBBB12604}" dt="2023-10-26T09:26:38.455" v="30"/>
          <ac:spMkLst>
            <pc:docMk/>
            <pc:sldMk cId="2306856924" sldId="2147480468"/>
            <ac:spMk id="3" creationId="{96890446-7780-F9B2-E0C9-7BDC8CAB88DD}"/>
          </ac:spMkLst>
        </pc:spChg>
      </pc:sldChg>
      <pc:sldChg chg="addSp delSp modSp mod">
        <pc:chgData name="Steven Koppens" userId="98600e50-5b6c-4d64-8310-f4f9237790df" providerId="ADAL" clId="{6382AD3E-0225-4F66-9E42-0D3FBBB12604}" dt="2023-10-26T10:49:49.405" v="2089" actId="478"/>
        <pc:sldMkLst>
          <pc:docMk/>
          <pc:sldMk cId="727961438" sldId="2147480473"/>
        </pc:sldMkLst>
        <pc:spChg chg="add del mod">
          <ac:chgData name="Steven Koppens" userId="98600e50-5b6c-4d64-8310-f4f9237790df" providerId="ADAL" clId="{6382AD3E-0225-4F66-9E42-0D3FBBB12604}" dt="2023-10-26T10:49:49.405" v="2089" actId="478"/>
          <ac:spMkLst>
            <pc:docMk/>
            <pc:sldMk cId="727961438" sldId="2147480473"/>
            <ac:spMk id="2" creationId="{911720AD-70D2-7F27-A5EC-3CCA1881EABF}"/>
          </ac:spMkLst>
        </pc:spChg>
        <pc:picChg chg="mod">
          <ac:chgData name="Steven Koppens" userId="98600e50-5b6c-4d64-8310-f4f9237790df" providerId="ADAL" clId="{6382AD3E-0225-4F66-9E42-0D3FBBB12604}" dt="2023-10-26T10:49:09.573" v="2087" actId="14100"/>
          <ac:picMkLst>
            <pc:docMk/>
            <pc:sldMk cId="727961438" sldId="2147480473"/>
            <ac:picMk id="3" creationId="{B173750A-924B-5133-1458-D1CF7533F653}"/>
          </ac:picMkLst>
        </pc:picChg>
      </pc:sldChg>
      <pc:sldChg chg="addSp modSp new mod modClrScheme chgLayout">
        <pc:chgData name="Steven Koppens" userId="98600e50-5b6c-4d64-8310-f4f9237790df" providerId="ADAL" clId="{6382AD3E-0225-4F66-9E42-0D3FBBB12604}" dt="2023-10-26T10:40:34.946" v="1956" actId="26606"/>
        <pc:sldMkLst>
          <pc:docMk/>
          <pc:sldMk cId="3274962244" sldId="2147480491"/>
        </pc:sldMkLst>
        <pc:spChg chg="mod">
          <ac:chgData name="Steven Koppens" userId="98600e50-5b6c-4d64-8310-f4f9237790df" providerId="ADAL" clId="{6382AD3E-0225-4F66-9E42-0D3FBBB12604}" dt="2023-10-26T10:40:34.946" v="1956" actId="26606"/>
          <ac:spMkLst>
            <pc:docMk/>
            <pc:sldMk cId="3274962244" sldId="2147480491"/>
            <ac:spMk id="2" creationId="{DB176CF4-798E-1E12-C0C1-704CC5BFE54D}"/>
          </ac:spMkLst>
        </pc:spChg>
        <pc:picChg chg="add">
          <ac:chgData name="Steven Koppens" userId="98600e50-5b6c-4d64-8310-f4f9237790df" providerId="ADAL" clId="{6382AD3E-0225-4F66-9E42-0D3FBBB12604}" dt="2023-10-26T10:40:34.946" v="1956" actId="26606"/>
          <ac:picMkLst>
            <pc:docMk/>
            <pc:sldMk cId="3274962244" sldId="2147480491"/>
            <ac:picMk id="4" creationId="{B57765B3-A908-7ACE-C2D5-6B1B0723274A}"/>
          </ac:picMkLst>
        </pc:picChg>
      </pc:sldChg>
      <pc:sldChg chg="addSp delSp modSp new mod modClrScheme chgLayout">
        <pc:chgData name="Steven Koppens" userId="98600e50-5b6c-4d64-8310-f4f9237790df" providerId="ADAL" clId="{6382AD3E-0225-4F66-9E42-0D3FBBB12604}" dt="2023-10-26T10:40:16.495" v="1955" actId="26606"/>
        <pc:sldMkLst>
          <pc:docMk/>
          <pc:sldMk cId="2167386265" sldId="2147480492"/>
        </pc:sldMkLst>
        <pc:spChg chg="mod">
          <ac:chgData name="Steven Koppens" userId="98600e50-5b6c-4d64-8310-f4f9237790df" providerId="ADAL" clId="{6382AD3E-0225-4F66-9E42-0D3FBBB12604}" dt="2023-10-26T10:40:16.495" v="1955" actId="26606"/>
          <ac:spMkLst>
            <pc:docMk/>
            <pc:sldMk cId="2167386265" sldId="2147480492"/>
            <ac:spMk id="2" creationId="{60CD5556-101F-5632-ED23-7ED336D1D300}"/>
          </ac:spMkLst>
        </pc:spChg>
        <pc:spChg chg="del">
          <ac:chgData name="Steven Koppens" userId="98600e50-5b6c-4d64-8310-f4f9237790df" providerId="ADAL" clId="{6382AD3E-0225-4F66-9E42-0D3FBBB12604}" dt="2023-10-26T10:39:53.239" v="1954" actId="478"/>
          <ac:spMkLst>
            <pc:docMk/>
            <pc:sldMk cId="2167386265" sldId="2147480492"/>
            <ac:spMk id="3" creationId="{711B6A1E-D025-B122-1345-75BE88F0209B}"/>
          </ac:spMkLst>
        </pc:spChg>
        <pc:picChg chg="add">
          <ac:chgData name="Steven Koppens" userId="98600e50-5b6c-4d64-8310-f4f9237790df" providerId="ADAL" clId="{6382AD3E-0225-4F66-9E42-0D3FBBB12604}" dt="2023-10-26T10:40:16.495" v="1955" actId="26606"/>
          <ac:picMkLst>
            <pc:docMk/>
            <pc:sldMk cId="2167386265" sldId="2147480492"/>
            <ac:picMk id="4" creationId="{997F9D76-751D-D5D4-53CB-0D410C30E3C7}"/>
          </ac:picMkLst>
        </pc:picChg>
      </pc:sldChg>
      <pc:sldChg chg="addSp delSp modSp new mod addCm delCm">
        <pc:chgData name="Steven Koppens" userId="98600e50-5b6c-4d64-8310-f4f9237790df" providerId="ADAL" clId="{6382AD3E-0225-4F66-9E42-0D3FBBB12604}" dt="2023-10-27T12:02:34.438" v="2258"/>
        <pc:sldMkLst>
          <pc:docMk/>
          <pc:sldMk cId="4037909132" sldId="2147480493"/>
        </pc:sldMkLst>
        <pc:spChg chg="mod">
          <ac:chgData name="Steven Koppens" userId="98600e50-5b6c-4d64-8310-f4f9237790df" providerId="ADAL" clId="{6382AD3E-0225-4F66-9E42-0D3FBBB12604}" dt="2023-10-26T10:57:31.901" v="2221" actId="14100"/>
          <ac:spMkLst>
            <pc:docMk/>
            <pc:sldMk cId="4037909132" sldId="2147480493"/>
            <ac:spMk id="2" creationId="{0B7E5629-B63C-6F3A-1541-E40D1C46D940}"/>
          </ac:spMkLst>
        </pc:spChg>
        <pc:spChg chg="add del mod">
          <ac:chgData name="Steven Koppens" userId="98600e50-5b6c-4d64-8310-f4f9237790df" providerId="ADAL" clId="{6382AD3E-0225-4F66-9E42-0D3FBBB12604}" dt="2023-10-26T10:58:48.257" v="2252"/>
          <ac:spMkLst>
            <pc:docMk/>
            <pc:sldMk cId="4037909132" sldId="2147480493"/>
            <ac:spMk id="4" creationId="{06113FBD-4B38-F2D9-E8DF-03F93F5D2998}"/>
          </ac:spMkLst>
        </pc:spChg>
        <pc:spChg chg="add mod">
          <ac:chgData name="Steven Koppens" userId="98600e50-5b6c-4d64-8310-f4f9237790df" providerId="ADAL" clId="{6382AD3E-0225-4F66-9E42-0D3FBBB12604}" dt="2023-10-27T12:02:34.438" v="2258"/>
          <ac:spMkLst>
            <pc:docMk/>
            <pc:sldMk cId="4037909132" sldId="2147480493"/>
            <ac:spMk id="4" creationId="{EEC40034-1EF2-E644-0578-8CC126B928D6}"/>
          </ac:spMkLst>
        </pc:spChg>
        <pc:spChg chg="add mod">
          <ac:chgData name="Steven Koppens" userId="98600e50-5b6c-4d64-8310-f4f9237790df" providerId="ADAL" clId="{6382AD3E-0225-4F66-9E42-0D3FBBB12604}" dt="2023-10-26T10:20:32.432" v="1331" actId="1036"/>
          <ac:spMkLst>
            <pc:docMk/>
            <pc:sldMk cId="4037909132" sldId="2147480493"/>
            <ac:spMk id="5" creationId="{E1F04AC6-7DE0-9AA7-D68F-6DDEB62BB882}"/>
          </ac:spMkLst>
        </pc:spChg>
        <pc:spChg chg="add mod">
          <ac:chgData name="Steven Koppens" userId="98600e50-5b6c-4d64-8310-f4f9237790df" providerId="ADAL" clId="{6382AD3E-0225-4F66-9E42-0D3FBBB12604}" dt="2023-10-26T10:58:04.831" v="2250" actId="20577"/>
          <ac:spMkLst>
            <pc:docMk/>
            <pc:sldMk cId="4037909132" sldId="2147480493"/>
            <ac:spMk id="7" creationId="{A6D6BFCC-1D35-20F7-941D-7C7ABD936CB1}"/>
          </ac:spMkLst>
        </pc:spChg>
        <pc:spChg chg="add mod">
          <ac:chgData name="Steven Koppens" userId="98600e50-5b6c-4d64-8310-f4f9237790df" providerId="ADAL" clId="{6382AD3E-0225-4F66-9E42-0D3FBBB12604}" dt="2023-10-26T10:57:39.817" v="2247" actId="1035"/>
          <ac:spMkLst>
            <pc:docMk/>
            <pc:sldMk cId="4037909132" sldId="2147480493"/>
            <ac:spMk id="9" creationId="{994C8CFA-C9AA-3CC8-8BEA-DDDB421A0B65}"/>
          </ac:spMkLst>
        </pc:spChg>
        <pc:graphicFrameChg chg="add mod modGraphic">
          <ac:chgData name="Steven Koppens" userId="98600e50-5b6c-4d64-8310-f4f9237790df" providerId="ADAL" clId="{6382AD3E-0225-4F66-9E42-0D3FBBB12604}" dt="2023-10-26T10:21:26.157" v="1409" actId="14100"/>
          <ac:graphicFrameMkLst>
            <pc:docMk/>
            <pc:sldMk cId="4037909132" sldId="2147480493"/>
            <ac:graphicFrameMk id="3" creationId="{2E85ABE1-082A-53A8-CB6A-800D9C7CC222}"/>
          </ac:graphicFrameMkLst>
        </pc:graphicFrameChg>
        <pc:graphicFrameChg chg="add mod modGraphic">
          <ac:chgData name="Steven Koppens" userId="98600e50-5b6c-4d64-8310-f4f9237790df" providerId="ADAL" clId="{6382AD3E-0225-4F66-9E42-0D3FBBB12604}" dt="2023-10-26T10:21:32.250" v="1434" actId="1037"/>
          <ac:graphicFrameMkLst>
            <pc:docMk/>
            <pc:sldMk cId="4037909132" sldId="2147480493"/>
            <ac:graphicFrameMk id="6" creationId="{0C79C75A-186A-0E1B-9FFB-5AF1A5C1992E}"/>
          </ac:graphicFrameMkLst>
        </pc:graphicFrameChg>
        <pc:graphicFrameChg chg="add mod modGraphic">
          <ac:chgData name="Steven Koppens" userId="98600e50-5b6c-4d64-8310-f4f9237790df" providerId="ADAL" clId="{6382AD3E-0225-4F66-9E42-0D3FBBB12604}" dt="2023-10-26T10:57:39.817" v="2247" actId="1035"/>
          <ac:graphicFrameMkLst>
            <pc:docMk/>
            <pc:sldMk cId="4037909132" sldId="2147480493"/>
            <ac:graphicFrameMk id="8" creationId="{613F3104-841E-881E-9AE2-0C5499331D81}"/>
          </ac:graphicFrameMkLst>
        </pc:graphicFrameChg>
        <pc:extLst>
          <p:ext xmlns:p="http://schemas.openxmlformats.org/presentationml/2006/main" uri="{D6D511B9-2390-475A-947B-AFAB55BFBCF1}">
            <pc226:cmChg xmlns:pc226="http://schemas.microsoft.com/office/powerpoint/2022/06/main/command" chg="add del">
              <pc226:chgData name="Steven Koppens" userId="98600e50-5b6c-4d64-8310-f4f9237790df" providerId="ADAL" clId="{6382AD3E-0225-4F66-9E42-0D3FBBB12604}" dt="2023-10-26T10:57:13.545" v="2219"/>
              <pc2:cmMkLst xmlns:pc2="http://schemas.microsoft.com/office/powerpoint/2019/9/main/command">
                <pc:docMk/>
                <pc:sldMk cId="4037909132" sldId="2147480493"/>
                <pc2:cmMk id="{A9350BCA-2B44-4269-A0B4-B6D7E805C309}"/>
              </pc2:cmMkLst>
            </pc226:cmChg>
            <pc226:cmChg xmlns:pc226="http://schemas.microsoft.com/office/powerpoint/2022/06/main/command" chg="add">
              <pc226:chgData name="Steven Koppens" userId="98600e50-5b6c-4d64-8310-f4f9237790df" providerId="ADAL" clId="{6382AD3E-0225-4F66-9E42-0D3FBBB12604}" dt="2023-10-26T10:56:36.065" v="2213"/>
              <pc2:cmMkLst xmlns:pc2="http://schemas.microsoft.com/office/powerpoint/2019/9/main/command">
                <pc:docMk/>
                <pc:sldMk cId="4037909132" sldId="2147480493"/>
                <pc2:cmMk id="{EC2081D8-8F1A-4DD9-B282-5B5C3366BDFE}"/>
              </pc2:cmMkLst>
            </pc226:cmChg>
            <pc226:cmChg xmlns:pc226="http://schemas.microsoft.com/office/powerpoint/2022/06/main/command" chg="add">
              <pc226:chgData name="Steven Koppens" userId="98600e50-5b6c-4d64-8310-f4f9237790df" providerId="ADAL" clId="{6382AD3E-0225-4F66-9E42-0D3FBBB12604}" dt="2023-10-26T10:57:28.374" v="2220"/>
              <pc2:cmMkLst xmlns:pc2="http://schemas.microsoft.com/office/powerpoint/2019/9/main/command">
                <pc:docMk/>
                <pc:sldMk cId="4037909132" sldId="2147480493"/>
                <pc2:cmMk id="{FF9EACF3-1446-4F3F-9AE7-55E2813478F4}"/>
              </pc2:cmMkLst>
            </pc226:cmChg>
          </p:ext>
        </pc:extLst>
      </pc:sldChg>
      <pc:sldChg chg="addSp delSp modSp new mod setBg addAnim">
        <pc:chgData name="Steven Koppens" userId="98600e50-5b6c-4d64-8310-f4f9237790df" providerId="ADAL" clId="{6382AD3E-0225-4F66-9E42-0D3FBBB12604}" dt="2023-10-26T10:42:23.183" v="1967" actId="108"/>
        <pc:sldMkLst>
          <pc:docMk/>
          <pc:sldMk cId="1841816941" sldId="2147480494"/>
        </pc:sldMkLst>
        <pc:spChg chg="mod">
          <ac:chgData name="Steven Koppens" userId="98600e50-5b6c-4d64-8310-f4f9237790df" providerId="ADAL" clId="{6382AD3E-0225-4F66-9E42-0D3FBBB12604}" dt="2023-10-26T10:42:23.183" v="1967" actId="108"/>
          <ac:spMkLst>
            <pc:docMk/>
            <pc:sldMk cId="1841816941" sldId="2147480494"/>
            <ac:spMk id="2" creationId="{666178EB-1EF8-EB55-DC60-088B3E84781B}"/>
          </ac:spMkLst>
        </pc:spChg>
        <pc:spChg chg="del">
          <ac:chgData name="Steven Koppens" userId="98600e50-5b6c-4d64-8310-f4f9237790df" providerId="ADAL" clId="{6382AD3E-0225-4F66-9E42-0D3FBBB12604}" dt="2023-10-26T10:40:48.833" v="1957" actId="478"/>
          <ac:spMkLst>
            <pc:docMk/>
            <pc:sldMk cId="1841816941" sldId="2147480494"/>
            <ac:spMk id="3" creationId="{3808D89C-A1DA-E322-61FB-1044400E0571}"/>
          </ac:spMkLst>
        </pc:spChg>
        <pc:spChg chg="add">
          <ac:chgData name="Steven Koppens" userId="98600e50-5b6c-4d64-8310-f4f9237790df" providerId="ADAL" clId="{6382AD3E-0225-4F66-9E42-0D3FBBB12604}" dt="2023-10-26T10:41:09.016" v="1958" actId="26606"/>
          <ac:spMkLst>
            <pc:docMk/>
            <pc:sldMk cId="1841816941" sldId="2147480494"/>
            <ac:spMk id="8" creationId="{F609FF9A-4FCE-468E-A86A-C9AB525EAE71}"/>
          </ac:spMkLst>
        </pc:spChg>
        <pc:spChg chg="add">
          <ac:chgData name="Steven Koppens" userId="98600e50-5b6c-4d64-8310-f4f9237790df" providerId="ADAL" clId="{6382AD3E-0225-4F66-9E42-0D3FBBB12604}" dt="2023-10-26T10:41:09.016" v="1958" actId="26606"/>
          <ac:spMkLst>
            <pc:docMk/>
            <pc:sldMk cId="1841816941" sldId="2147480494"/>
            <ac:spMk id="10" creationId="{021E12D4-3A88-428D-8E5E-AF1AFD923D63}"/>
          </ac:spMkLst>
        </pc:spChg>
        <pc:picChg chg="add">
          <ac:chgData name="Steven Koppens" userId="98600e50-5b6c-4d64-8310-f4f9237790df" providerId="ADAL" clId="{6382AD3E-0225-4F66-9E42-0D3FBBB12604}" dt="2023-10-26T10:41:09.016" v="1958" actId="26606"/>
          <ac:picMkLst>
            <pc:docMk/>
            <pc:sldMk cId="1841816941" sldId="2147480494"/>
            <ac:picMk id="4" creationId="{62F1D0A1-199A-8160-2038-FECC9AE61CC0}"/>
          </ac:picMkLst>
        </pc:picChg>
      </pc:sldChg>
      <pc:sldChg chg="addSp delSp modSp new mod setBg addAnim delAnim">
        <pc:chgData name="Steven Koppens" userId="98600e50-5b6c-4d64-8310-f4f9237790df" providerId="ADAL" clId="{6382AD3E-0225-4F66-9E42-0D3FBBB12604}" dt="2023-10-26T10:46:44.553" v="2023" actId="26606"/>
        <pc:sldMkLst>
          <pc:docMk/>
          <pc:sldMk cId="3316934987" sldId="2147480495"/>
        </pc:sldMkLst>
        <pc:spChg chg="mod">
          <ac:chgData name="Steven Koppens" userId="98600e50-5b6c-4d64-8310-f4f9237790df" providerId="ADAL" clId="{6382AD3E-0225-4F66-9E42-0D3FBBB12604}" dt="2023-10-26T10:46:44.553" v="2023" actId="26606"/>
          <ac:spMkLst>
            <pc:docMk/>
            <pc:sldMk cId="3316934987" sldId="2147480495"/>
            <ac:spMk id="2" creationId="{360EB20F-6C8F-5643-B0C4-5B5367E605CF}"/>
          </ac:spMkLst>
        </pc:spChg>
        <pc:spChg chg="del">
          <ac:chgData name="Steven Koppens" userId="98600e50-5b6c-4d64-8310-f4f9237790df" providerId="ADAL" clId="{6382AD3E-0225-4F66-9E42-0D3FBBB12604}" dt="2023-10-26T10:45:52.324" v="1999" actId="478"/>
          <ac:spMkLst>
            <pc:docMk/>
            <pc:sldMk cId="3316934987" sldId="2147480495"/>
            <ac:spMk id="3" creationId="{F38B527F-FF9B-A050-F213-01CF4B3F3D4D}"/>
          </ac:spMkLst>
        </pc:spChg>
        <pc:spChg chg="add del">
          <ac:chgData name="Steven Koppens" userId="98600e50-5b6c-4d64-8310-f4f9237790df" providerId="ADAL" clId="{6382AD3E-0225-4F66-9E42-0D3FBBB12604}" dt="2023-10-26T10:46:17.374" v="2004" actId="26606"/>
          <ac:spMkLst>
            <pc:docMk/>
            <pc:sldMk cId="3316934987" sldId="2147480495"/>
            <ac:spMk id="8" creationId="{8F58EDD9-0685-44E6-9B72-108BB10E1AB0}"/>
          </ac:spMkLst>
        </pc:spChg>
        <pc:spChg chg="add del">
          <ac:chgData name="Steven Koppens" userId="98600e50-5b6c-4d64-8310-f4f9237790df" providerId="ADAL" clId="{6382AD3E-0225-4F66-9E42-0D3FBBB12604}" dt="2023-10-26T10:46:07.629" v="2002" actId="26606"/>
          <ac:spMkLst>
            <pc:docMk/>
            <pc:sldMk cId="3316934987" sldId="2147480495"/>
            <ac:spMk id="8" creationId="{F609FF9A-4FCE-468E-A86A-C9AB525EAE71}"/>
          </ac:spMkLst>
        </pc:spChg>
        <pc:spChg chg="add del">
          <ac:chgData name="Steven Koppens" userId="98600e50-5b6c-4d64-8310-f4f9237790df" providerId="ADAL" clId="{6382AD3E-0225-4F66-9E42-0D3FBBB12604}" dt="2023-10-26T10:46:44.553" v="2023" actId="26606"/>
          <ac:spMkLst>
            <pc:docMk/>
            <pc:sldMk cId="3316934987" sldId="2147480495"/>
            <ac:spMk id="9" creationId="{8555C5B3-193A-4749-9AFD-682E53CDDE8F}"/>
          </ac:spMkLst>
        </pc:spChg>
        <pc:spChg chg="add del">
          <ac:chgData name="Steven Koppens" userId="98600e50-5b6c-4d64-8310-f4f9237790df" providerId="ADAL" clId="{6382AD3E-0225-4F66-9E42-0D3FBBB12604}" dt="2023-10-26T10:46:07.629" v="2002" actId="26606"/>
          <ac:spMkLst>
            <pc:docMk/>
            <pc:sldMk cId="3316934987" sldId="2147480495"/>
            <ac:spMk id="10" creationId="{021E12D4-3A88-428D-8E5E-AF1AFD923D63}"/>
          </ac:spMkLst>
        </pc:spChg>
        <pc:spChg chg="add del">
          <ac:chgData name="Steven Koppens" userId="98600e50-5b6c-4d64-8310-f4f9237790df" providerId="ADAL" clId="{6382AD3E-0225-4F66-9E42-0D3FBBB12604}" dt="2023-10-26T10:46:44.553" v="2023" actId="26606"/>
          <ac:spMkLst>
            <pc:docMk/>
            <pc:sldMk cId="3316934987" sldId="2147480495"/>
            <ac:spMk id="11" creationId="{2EAE06A6-F76A-41C9-827A-C561B004485C}"/>
          </ac:spMkLst>
        </pc:spChg>
        <pc:spChg chg="add del">
          <ac:chgData name="Steven Koppens" userId="98600e50-5b6c-4d64-8310-f4f9237790df" providerId="ADAL" clId="{6382AD3E-0225-4F66-9E42-0D3FBBB12604}" dt="2023-10-26T10:46:44.553" v="2023" actId="26606"/>
          <ac:spMkLst>
            <pc:docMk/>
            <pc:sldMk cId="3316934987" sldId="2147480495"/>
            <ac:spMk id="13" creationId="{89F9D4E8-0639-444B-949B-9518585061AF}"/>
          </ac:spMkLst>
        </pc:spChg>
        <pc:spChg chg="add del">
          <ac:chgData name="Steven Koppens" userId="98600e50-5b6c-4d64-8310-f4f9237790df" providerId="ADAL" clId="{6382AD3E-0225-4F66-9E42-0D3FBBB12604}" dt="2023-10-26T10:46:44.553" v="2023" actId="26606"/>
          <ac:spMkLst>
            <pc:docMk/>
            <pc:sldMk cId="3316934987" sldId="2147480495"/>
            <ac:spMk id="15" creationId="{7E3DA7A2-ED70-4BBA-AB72-00AD461FA405}"/>
          </ac:spMkLst>
        </pc:spChg>
        <pc:spChg chg="add del">
          <ac:chgData name="Steven Koppens" userId="98600e50-5b6c-4d64-8310-f4f9237790df" providerId="ADAL" clId="{6382AD3E-0225-4F66-9E42-0D3FBBB12604}" dt="2023-10-26T10:46:44.553" v="2023" actId="26606"/>
          <ac:spMkLst>
            <pc:docMk/>
            <pc:sldMk cId="3316934987" sldId="2147480495"/>
            <ac:spMk id="17" creationId="{FC485432-3647-4218-B5D3-15D3FA222B13}"/>
          </ac:spMkLst>
        </pc:spChg>
        <pc:spChg chg="add del">
          <ac:chgData name="Steven Koppens" userId="98600e50-5b6c-4d64-8310-f4f9237790df" providerId="ADAL" clId="{6382AD3E-0225-4F66-9E42-0D3FBBB12604}" dt="2023-10-26T10:46:44.553" v="2023" actId="26606"/>
          <ac:spMkLst>
            <pc:docMk/>
            <pc:sldMk cId="3316934987" sldId="2147480495"/>
            <ac:spMk id="19" creationId="{F4AFDDCA-6ABA-4D23-8A5C-1BF0F4308148}"/>
          </ac:spMkLst>
        </pc:spChg>
        <pc:spChg chg="add">
          <ac:chgData name="Steven Koppens" userId="98600e50-5b6c-4d64-8310-f4f9237790df" providerId="ADAL" clId="{6382AD3E-0225-4F66-9E42-0D3FBBB12604}" dt="2023-10-26T10:46:44.553" v="2023" actId="26606"/>
          <ac:spMkLst>
            <pc:docMk/>
            <pc:sldMk cId="3316934987" sldId="2147480495"/>
            <ac:spMk id="24" creationId="{A8384FB5-9ADC-4DDC-881B-597D56F5B15D}"/>
          </ac:spMkLst>
        </pc:spChg>
        <pc:spChg chg="add">
          <ac:chgData name="Steven Koppens" userId="98600e50-5b6c-4d64-8310-f4f9237790df" providerId="ADAL" clId="{6382AD3E-0225-4F66-9E42-0D3FBBB12604}" dt="2023-10-26T10:46:44.553" v="2023" actId="26606"/>
          <ac:spMkLst>
            <pc:docMk/>
            <pc:sldMk cId="3316934987" sldId="2147480495"/>
            <ac:spMk id="26" creationId="{BC05CA36-AD6A-4ABF-9A05-52E5A143D2BB}"/>
          </ac:spMkLst>
        </pc:spChg>
        <pc:spChg chg="add">
          <ac:chgData name="Steven Koppens" userId="98600e50-5b6c-4d64-8310-f4f9237790df" providerId="ADAL" clId="{6382AD3E-0225-4F66-9E42-0D3FBBB12604}" dt="2023-10-26T10:46:44.553" v="2023" actId="26606"/>
          <ac:spMkLst>
            <pc:docMk/>
            <pc:sldMk cId="3316934987" sldId="2147480495"/>
            <ac:spMk id="28" creationId="{D4331EE8-85A4-4588-8D9E-70E534D477DB}"/>
          </ac:spMkLst>
        </pc:spChg>
        <pc:spChg chg="add">
          <ac:chgData name="Steven Koppens" userId="98600e50-5b6c-4d64-8310-f4f9237790df" providerId="ADAL" clId="{6382AD3E-0225-4F66-9E42-0D3FBBB12604}" dt="2023-10-26T10:46:44.553" v="2023" actId="26606"/>
          <ac:spMkLst>
            <pc:docMk/>
            <pc:sldMk cId="3316934987" sldId="2147480495"/>
            <ac:spMk id="30" creationId="{49D6C862-61CC-4B46-8080-96583D653BAB}"/>
          </ac:spMkLst>
        </pc:spChg>
        <pc:spChg chg="add">
          <ac:chgData name="Steven Koppens" userId="98600e50-5b6c-4d64-8310-f4f9237790df" providerId="ADAL" clId="{6382AD3E-0225-4F66-9E42-0D3FBBB12604}" dt="2023-10-26T10:46:44.553" v="2023" actId="26606"/>
          <ac:spMkLst>
            <pc:docMk/>
            <pc:sldMk cId="3316934987" sldId="2147480495"/>
            <ac:spMk id="32" creationId="{E37EECFC-A684-4391-AE85-4CDAF5565F61}"/>
          </ac:spMkLst>
        </pc:spChg>
        <pc:picChg chg="add del">
          <ac:chgData name="Steven Koppens" userId="98600e50-5b6c-4d64-8310-f4f9237790df" providerId="ADAL" clId="{6382AD3E-0225-4F66-9E42-0D3FBBB12604}" dt="2023-10-26T10:46:17.374" v="2004" actId="26606"/>
          <ac:picMkLst>
            <pc:docMk/>
            <pc:sldMk cId="3316934987" sldId="2147480495"/>
            <ac:picMk id="4" creationId="{8BE32B95-B5D6-5390-CAA5-18E27E7D4DB4}"/>
          </ac:picMkLst>
        </pc:picChg>
        <pc:picChg chg="add del">
          <ac:chgData name="Steven Koppens" userId="98600e50-5b6c-4d64-8310-f4f9237790df" providerId="ADAL" clId="{6382AD3E-0225-4F66-9E42-0D3FBBB12604}" dt="2023-10-26T10:46:07.629" v="2002" actId="26606"/>
          <ac:picMkLst>
            <pc:docMk/>
            <pc:sldMk cId="3316934987" sldId="2147480495"/>
            <ac:picMk id="4" creationId="{E847E9AA-C1A5-F139-8B0F-6CAE20DB1801}"/>
          </ac:picMkLst>
        </pc:picChg>
        <pc:picChg chg="add mod">
          <ac:chgData name="Steven Koppens" userId="98600e50-5b6c-4d64-8310-f4f9237790df" providerId="ADAL" clId="{6382AD3E-0225-4F66-9E42-0D3FBBB12604}" dt="2023-10-26T10:46:44.553" v="2023" actId="26606"/>
          <ac:picMkLst>
            <pc:docMk/>
            <pc:sldMk cId="3316934987" sldId="2147480495"/>
            <ac:picMk id="6" creationId="{ADBB40BF-7B4B-ED2F-F679-C5C10F9EF8E0}"/>
          </ac:picMkLst>
        </pc:picChg>
      </pc:sldChg>
      <pc:sldChg chg="new del">
        <pc:chgData name="Steven Koppens" userId="98600e50-5b6c-4d64-8310-f4f9237790df" providerId="ADAL" clId="{6382AD3E-0225-4F66-9E42-0D3FBBB12604}" dt="2023-10-27T13:03:34.735" v="2704" actId="47"/>
        <pc:sldMkLst>
          <pc:docMk/>
          <pc:sldMk cId="872859431" sldId="2147480496"/>
        </pc:sldMkLst>
      </pc:sldChg>
      <pc:sldChg chg="addSp modSp add mod ord">
        <pc:chgData name="Steven Koppens" userId="98600e50-5b6c-4d64-8310-f4f9237790df" providerId="ADAL" clId="{6382AD3E-0225-4F66-9E42-0D3FBBB12604}" dt="2023-10-27T13:03:28.207" v="2703" actId="6549"/>
        <pc:sldMkLst>
          <pc:docMk/>
          <pc:sldMk cId="3037856103" sldId="2147480497"/>
        </pc:sldMkLst>
        <pc:spChg chg="mod">
          <ac:chgData name="Steven Koppens" userId="98600e50-5b6c-4d64-8310-f4f9237790df" providerId="ADAL" clId="{6382AD3E-0225-4F66-9E42-0D3FBBB12604}" dt="2023-10-27T12:05:51.535" v="2365" actId="20577"/>
          <ac:spMkLst>
            <pc:docMk/>
            <pc:sldMk cId="3037856103" sldId="2147480497"/>
            <ac:spMk id="2" creationId="{0B7E5629-B63C-6F3A-1541-E40D1C46D940}"/>
          </ac:spMkLst>
        </pc:spChg>
        <pc:spChg chg="add mod">
          <ac:chgData name="Steven Koppens" userId="98600e50-5b6c-4d64-8310-f4f9237790df" providerId="ADAL" clId="{6382AD3E-0225-4F66-9E42-0D3FBBB12604}" dt="2023-10-27T12:02:25.125" v="2257"/>
          <ac:spMkLst>
            <pc:docMk/>
            <pc:sldMk cId="3037856103" sldId="2147480497"/>
            <ac:spMk id="4" creationId="{FB0D81D8-4542-8284-34C7-1844944EA47C}"/>
          </ac:spMkLst>
        </pc:spChg>
        <pc:spChg chg="mod">
          <ac:chgData name="Steven Koppens" userId="98600e50-5b6c-4d64-8310-f4f9237790df" providerId="ADAL" clId="{6382AD3E-0225-4F66-9E42-0D3FBBB12604}" dt="2023-10-27T13:03:28.207" v="2703" actId="6549"/>
          <ac:spMkLst>
            <pc:docMk/>
            <pc:sldMk cId="3037856103" sldId="2147480497"/>
            <ac:spMk id="7" creationId="{A6D6BFCC-1D35-20F7-941D-7C7ABD936CB1}"/>
          </ac:spMkLst>
        </pc:spChg>
        <pc:graphicFrameChg chg="modGraphic">
          <ac:chgData name="Steven Koppens" userId="98600e50-5b6c-4d64-8310-f4f9237790df" providerId="ADAL" clId="{6382AD3E-0225-4F66-9E42-0D3FBBB12604}" dt="2023-10-27T12:03:28.640" v="2306" actId="113"/>
          <ac:graphicFrameMkLst>
            <pc:docMk/>
            <pc:sldMk cId="3037856103" sldId="2147480497"/>
            <ac:graphicFrameMk id="3" creationId="{2E85ABE1-082A-53A8-CB6A-800D9C7CC222}"/>
          </ac:graphicFrameMkLst>
        </pc:graphicFrameChg>
        <pc:graphicFrameChg chg="modGraphic">
          <ac:chgData name="Steven Koppens" userId="98600e50-5b6c-4d64-8310-f4f9237790df" providerId="ADAL" clId="{6382AD3E-0225-4F66-9E42-0D3FBBB12604}" dt="2023-10-27T12:06:46.041" v="2366" actId="6549"/>
          <ac:graphicFrameMkLst>
            <pc:docMk/>
            <pc:sldMk cId="3037856103" sldId="2147480497"/>
            <ac:graphicFrameMk id="6" creationId="{0C79C75A-186A-0E1B-9FFB-5AF1A5C1992E}"/>
          </ac:graphicFrameMkLst>
        </pc:graphicFrameChg>
        <pc:graphicFrameChg chg="modGraphic">
          <ac:chgData name="Steven Koppens" userId="98600e50-5b6c-4d64-8310-f4f9237790df" providerId="ADAL" clId="{6382AD3E-0225-4F66-9E42-0D3FBBB12604}" dt="2023-10-27T12:09:33.577" v="2486" actId="20577"/>
          <ac:graphicFrameMkLst>
            <pc:docMk/>
            <pc:sldMk cId="3037856103" sldId="2147480497"/>
            <ac:graphicFrameMk id="8" creationId="{613F3104-841E-881E-9AE2-0C5499331D81}"/>
          </ac:graphicFrameMkLst>
        </pc:graphicFrameChg>
      </pc:sldChg>
      <pc:sldChg chg="addSp delSp modSp add mod ord">
        <pc:chgData name="Steven Koppens" userId="98600e50-5b6c-4d64-8310-f4f9237790df" providerId="ADAL" clId="{6382AD3E-0225-4F66-9E42-0D3FBBB12604}" dt="2023-10-27T13:41:18.337" v="3093" actId="1076"/>
        <pc:sldMkLst>
          <pc:docMk/>
          <pc:sldMk cId="2970070993" sldId="2147480498"/>
        </pc:sldMkLst>
        <pc:spChg chg="mod">
          <ac:chgData name="Steven Koppens" userId="98600e50-5b6c-4d64-8310-f4f9237790df" providerId="ADAL" clId="{6382AD3E-0225-4F66-9E42-0D3FBBB12604}" dt="2023-10-27T12:56:09.968" v="2521" actId="6549"/>
          <ac:spMkLst>
            <pc:docMk/>
            <pc:sldMk cId="2970070993" sldId="2147480498"/>
            <ac:spMk id="2" creationId="{C908C740-D6B2-6840-A6CF-1B353FAE4233}"/>
          </ac:spMkLst>
        </pc:spChg>
        <pc:spChg chg="del mod">
          <ac:chgData name="Steven Koppens" userId="98600e50-5b6c-4d64-8310-f4f9237790df" providerId="ADAL" clId="{6382AD3E-0225-4F66-9E42-0D3FBBB12604}" dt="2023-10-27T12:57:07.597" v="2524" actId="478"/>
          <ac:spMkLst>
            <pc:docMk/>
            <pc:sldMk cId="2970070993" sldId="2147480498"/>
            <ac:spMk id="3" creationId="{79CDEC9F-699E-B1E9-A405-DB25A607AA72}"/>
          </ac:spMkLst>
        </pc:spChg>
        <pc:spChg chg="add del mod">
          <ac:chgData name="Steven Koppens" userId="98600e50-5b6c-4d64-8310-f4f9237790df" providerId="ADAL" clId="{6382AD3E-0225-4F66-9E42-0D3FBBB12604}" dt="2023-10-27T12:57:10.315" v="2525" actId="478"/>
          <ac:spMkLst>
            <pc:docMk/>
            <pc:sldMk cId="2970070993" sldId="2147480498"/>
            <ac:spMk id="5" creationId="{365CABBE-0CEA-E36D-EAB6-2977A0EFE727}"/>
          </ac:spMkLst>
        </pc:spChg>
        <pc:spChg chg="del">
          <ac:chgData name="Steven Koppens" userId="98600e50-5b6c-4d64-8310-f4f9237790df" providerId="ADAL" clId="{6382AD3E-0225-4F66-9E42-0D3FBBB12604}" dt="2023-10-27T13:11:49.137" v="2863" actId="478"/>
          <ac:spMkLst>
            <pc:docMk/>
            <pc:sldMk cId="2970070993" sldId="2147480498"/>
            <ac:spMk id="6" creationId="{6E46B36C-1CA6-D1E7-913F-C032EE0F371D}"/>
          </ac:spMkLst>
        </pc:spChg>
        <pc:spChg chg="del">
          <ac:chgData name="Steven Koppens" userId="98600e50-5b6c-4d64-8310-f4f9237790df" providerId="ADAL" clId="{6382AD3E-0225-4F66-9E42-0D3FBBB12604}" dt="2023-10-27T13:34:19.095" v="2873" actId="478"/>
          <ac:spMkLst>
            <pc:docMk/>
            <pc:sldMk cId="2970070993" sldId="2147480498"/>
            <ac:spMk id="8" creationId="{06601D09-F6ED-BCF3-4F04-50D0C847B028}"/>
          </ac:spMkLst>
        </pc:spChg>
        <pc:graphicFrameChg chg="add mod modGraphic">
          <ac:chgData name="Steven Koppens" userId="98600e50-5b6c-4d64-8310-f4f9237790df" providerId="ADAL" clId="{6382AD3E-0225-4F66-9E42-0D3FBBB12604}" dt="2023-10-27T13:41:18.337" v="3093" actId="1076"/>
          <ac:graphicFrameMkLst>
            <pc:docMk/>
            <pc:sldMk cId="2970070993" sldId="2147480498"/>
            <ac:graphicFrameMk id="9" creationId="{33374CAD-D133-FA08-AC15-1C902D278826}"/>
          </ac:graphicFrameMkLst>
        </pc:graphicFrameChg>
        <pc:picChg chg="del">
          <ac:chgData name="Steven Koppens" userId="98600e50-5b6c-4d64-8310-f4f9237790df" providerId="ADAL" clId="{6382AD3E-0225-4F66-9E42-0D3FBBB12604}" dt="2023-10-27T13:34:15.183" v="2870" actId="478"/>
          <ac:picMkLst>
            <pc:docMk/>
            <pc:sldMk cId="2970070993" sldId="2147480498"/>
            <ac:picMk id="7" creationId="{7ECA9E3C-BEDE-9733-C4B3-824FF34EC754}"/>
          </ac:picMkLst>
        </pc:picChg>
        <pc:picChg chg="del">
          <ac:chgData name="Steven Koppens" userId="98600e50-5b6c-4d64-8310-f4f9237790df" providerId="ADAL" clId="{6382AD3E-0225-4F66-9E42-0D3FBBB12604}" dt="2023-10-27T13:34:15.822" v="2871" actId="478"/>
          <ac:picMkLst>
            <pc:docMk/>
            <pc:sldMk cId="2970070993" sldId="2147480498"/>
            <ac:picMk id="12" creationId="{84BE416D-8508-9A81-DD88-EED4CAFF09FB}"/>
          </ac:picMkLst>
        </pc:picChg>
        <pc:cxnChg chg="del mod">
          <ac:chgData name="Steven Koppens" userId="98600e50-5b6c-4d64-8310-f4f9237790df" providerId="ADAL" clId="{6382AD3E-0225-4F66-9E42-0D3FBBB12604}" dt="2023-10-27T13:34:18.215" v="2872" actId="478"/>
          <ac:cxnSpMkLst>
            <pc:docMk/>
            <pc:sldMk cId="2970070993" sldId="2147480498"/>
            <ac:cxnSpMk id="14" creationId="{CD3445F7-BC8D-DD9B-B756-8B6AF64ABFA1}"/>
          </ac:cxnSpMkLst>
        </pc:cxnChg>
      </pc:sldChg>
    </pc:docChg>
  </pc:docChgLst>
</pc:chgInfo>
</file>

<file path=ppt/comments/modernComment_7FFFF39B_3A1B293A.xml><?xml version="1.0" encoding="utf-8"?>
<p188:cmLst xmlns:a="http://schemas.openxmlformats.org/drawingml/2006/main" xmlns:r="http://schemas.openxmlformats.org/officeDocument/2006/relationships" xmlns:p188="http://schemas.microsoft.com/office/powerpoint/2018/8/main">
  <p188:cm id="{96A8985E-754F-4BA5-ABFD-A62E118BFA64}" authorId="{EC559204-76BD-800B-1360-B690F3D4B381}" status="resolved" created="2023-10-09T21:58:36.044" complete="100000">
    <pc:sldMkLst xmlns:pc="http://schemas.microsoft.com/office/powerpoint/2013/main/command">
      <pc:docMk/>
      <pc:sldMk cId="974858554" sldId="2147480475"/>
    </pc:sldMkLst>
    <p188:txBody>
      <a:bodyPr/>
      <a:lstStyle/>
      <a:p>
        <a:r>
          <a:rPr lang="en-US"/>
          <a:t>[@Jila], [@Milinda], let me know if this slide works</a:t>
        </a:r>
      </a:p>
    </p188:txBody>
  </p188:cm>
</p188:cmLst>
</file>

<file path=ppt/diagrams/_rels/data1.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slide" Target="../slides/slide29.xml"/><Relationship Id="rId1" Type="http://schemas.openxmlformats.org/officeDocument/2006/relationships/slide" Target="../slides/slide24.xml"/><Relationship Id="rId4"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CE016-B38B-4002-B8D6-8295ED4A32A9}"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99221B6B-CC10-4AD8-B1E3-581FD8461362}">
      <dgm:prSet/>
      <dgm:spPr/>
      <dgm:t>
        <a:bodyPr/>
        <a:lstStyle/>
        <a:p>
          <a:r>
            <a:rPr lang="en-US" b="1"/>
            <a:t>#1 Virtual data warehousing</a:t>
          </a:r>
        </a:p>
        <a:p>
          <a:r>
            <a:rPr lang="en-US" b="0"/>
            <a:t>(Reading data from data lake using TSQL views and SPs)</a:t>
          </a:r>
        </a:p>
      </dgm:t>
    </dgm:pt>
    <dgm:pt modelId="{5EB74331-B7DB-4C76-96D1-85D32A8D1FD4}" type="parTrans" cxnId="{DB62CE7F-D741-41B0-84C4-4E5C72F2BCBF}">
      <dgm:prSet/>
      <dgm:spPr/>
      <dgm:t>
        <a:bodyPr/>
        <a:lstStyle/>
        <a:p>
          <a:endParaRPr lang="en-US"/>
        </a:p>
      </dgm:t>
    </dgm:pt>
    <dgm:pt modelId="{EA8C1CF6-9C74-4E3B-8B5B-166879AF8610}" type="sibTrans" cxnId="{DB62CE7F-D741-41B0-84C4-4E5C72F2BCBF}">
      <dgm:prSet/>
      <dgm:spPr/>
      <dgm:t>
        <a:bodyPr/>
        <a:lstStyle/>
        <a:p>
          <a:endParaRPr lang="en-US"/>
        </a:p>
      </dgm:t>
    </dgm:pt>
    <dgm:pt modelId="{47DFC3B1-9538-4284-9D6A-1FB9A78FB0E4}">
      <dgm:prSet/>
      <dgm:spPr/>
      <dgm:t>
        <a:bodyPr/>
        <a:lstStyle/>
        <a:p>
          <a:r>
            <a:rPr lang="en-US" b="1"/>
            <a:t># 2 Lakehouse</a:t>
          </a:r>
        </a:p>
        <a:p>
          <a:r>
            <a:rPr lang="en-US" b="0"/>
            <a:t>(Reading and transforming data using spark notebooks)</a:t>
          </a:r>
        </a:p>
      </dgm:t>
    </dgm:pt>
    <dgm:pt modelId="{1D577A24-9007-44AD-8535-0603E3BEBAC2}" type="parTrans" cxnId="{DD58384C-EBA6-47D4-9B57-21C1E783C811}">
      <dgm:prSet/>
      <dgm:spPr/>
      <dgm:t>
        <a:bodyPr/>
        <a:lstStyle/>
        <a:p>
          <a:endParaRPr lang="en-US"/>
        </a:p>
      </dgm:t>
    </dgm:pt>
    <dgm:pt modelId="{791209EA-EC70-4A9B-9BA3-55B62CFE4366}" type="sibTrans" cxnId="{DD58384C-EBA6-47D4-9B57-21C1E783C811}">
      <dgm:prSet/>
      <dgm:spPr/>
      <dgm:t>
        <a:bodyPr/>
        <a:lstStyle/>
        <a:p>
          <a:endParaRPr lang="en-US"/>
        </a:p>
      </dgm:t>
    </dgm:pt>
    <dgm:pt modelId="{8E6E2D30-7A06-4940-9337-A93DE7CD110E}">
      <dgm:prSet/>
      <dgm:spPr/>
      <dgm:t>
        <a:bodyPr/>
        <a:lstStyle/>
        <a:p>
          <a:r>
            <a:rPr lang="en-US" b="1"/>
            <a:t># 3 Cloud Data warehousing</a:t>
          </a:r>
        </a:p>
        <a:p>
          <a:r>
            <a:rPr lang="en-US" b="0"/>
            <a:t>(Ingesting data from lake to cloud MPP data warehouse, transform data using TSQL)</a:t>
          </a:r>
          <a:endParaRPr lang="en-US" b="1"/>
        </a:p>
      </dgm:t>
    </dgm:pt>
    <dgm:pt modelId="{2B2BA64C-5E10-4DCA-8426-6EDE8B245600}" type="parTrans" cxnId="{72AF63D6-672E-48F1-8E10-C3B9D9D1122C}">
      <dgm:prSet/>
      <dgm:spPr/>
      <dgm:t>
        <a:bodyPr/>
        <a:lstStyle/>
        <a:p>
          <a:endParaRPr lang="en-US"/>
        </a:p>
      </dgm:t>
    </dgm:pt>
    <dgm:pt modelId="{0C2FAC7B-70F2-4A42-A1F6-23AE48D7746A}" type="sibTrans" cxnId="{72AF63D6-672E-48F1-8E10-C3B9D9D1122C}">
      <dgm:prSet/>
      <dgm:spPr/>
      <dgm:t>
        <a:bodyPr/>
        <a:lstStyle/>
        <a:p>
          <a:endParaRPr lang="en-US"/>
        </a:p>
      </dgm:t>
    </dgm:pt>
    <dgm:pt modelId="{413980F0-ACDF-4316-BF2A-E43A0DE47B71}">
      <dgm:prSet/>
      <dgm:spPr/>
      <dgm:t>
        <a:bodyPr/>
        <a:lstStyle/>
        <a:p>
          <a:r>
            <a:rPr lang="en-US" b="1"/>
            <a:t># 4 Integration using TSQL</a:t>
          </a:r>
        </a:p>
        <a:p>
          <a:r>
            <a:rPr lang="en-US" b="0"/>
            <a:t>(Incremental ingestion of data to relational DB (SQL Server) or third party DW)</a:t>
          </a:r>
          <a:endParaRPr lang="en-US" b="1"/>
        </a:p>
      </dgm:t>
    </dgm:pt>
    <dgm:pt modelId="{AE7F261D-02E7-4680-A76B-059090AC23F6}" type="parTrans" cxnId="{76695332-66A9-462A-A892-ED55E99901DC}">
      <dgm:prSet/>
      <dgm:spPr/>
      <dgm:t>
        <a:bodyPr/>
        <a:lstStyle/>
        <a:p>
          <a:endParaRPr lang="en-US"/>
        </a:p>
      </dgm:t>
    </dgm:pt>
    <dgm:pt modelId="{94FED9A3-4480-418C-B7D4-63A07A0C6149}" type="sibTrans" cxnId="{76695332-66A9-462A-A892-ED55E99901DC}">
      <dgm:prSet/>
      <dgm:spPr/>
      <dgm:t>
        <a:bodyPr/>
        <a:lstStyle/>
        <a:p>
          <a:endParaRPr lang="en-US"/>
        </a:p>
      </dgm:t>
    </dgm:pt>
    <dgm:pt modelId="{95419F50-41EA-4FFE-B599-82DB446EC6BA}" type="pres">
      <dgm:prSet presAssocID="{590CE016-B38B-4002-B8D6-8295ED4A32A9}" presName="Name0" presStyleCnt="0">
        <dgm:presLayoutVars>
          <dgm:dir/>
          <dgm:resizeHandles val="exact"/>
        </dgm:presLayoutVars>
      </dgm:prSet>
      <dgm:spPr/>
    </dgm:pt>
    <dgm:pt modelId="{9E738939-B76B-4450-9AE7-ED8910F28F75}" type="pres">
      <dgm:prSet presAssocID="{99221B6B-CC10-4AD8-B1E3-581FD8461362}" presName="compNode" presStyleCnt="0"/>
      <dgm:spPr/>
    </dgm:pt>
    <dgm:pt modelId="{AB7F2B11-027C-4C5F-B220-72A50E30D321}" type="pres">
      <dgm:prSet presAssocID="{99221B6B-CC10-4AD8-B1E3-581FD8461362}" presName="pictRect" presStyleLbl="node1" presStyleIdx="0" presStyleCnt="4"/>
      <dgm:spPr>
        <a:solidFill>
          <a:srgbClr val="00B050"/>
        </a:solidFill>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4CDBD1DD-1BC4-45A8-823D-8AF5BF00D0AA}" type="pres">
      <dgm:prSet presAssocID="{99221B6B-CC10-4AD8-B1E3-581FD8461362}" presName="textRect" presStyleLbl="revTx" presStyleIdx="0" presStyleCnt="4">
        <dgm:presLayoutVars>
          <dgm:bulletEnabled val="1"/>
        </dgm:presLayoutVars>
      </dgm:prSet>
      <dgm:spPr/>
    </dgm:pt>
    <dgm:pt modelId="{DC461B6B-0DC0-4078-A9B4-33A5C7CB7206}" type="pres">
      <dgm:prSet presAssocID="{EA8C1CF6-9C74-4E3B-8B5B-166879AF8610}" presName="sibTrans" presStyleLbl="sibTrans2D1" presStyleIdx="0" presStyleCnt="0"/>
      <dgm:spPr/>
    </dgm:pt>
    <dgm:pt modelId="{58D92F26-3FB1-483D-B44A-A7C6EF1EE6A0}" type="pres">
      <dgm:prSet presAssocID="{47DFC3B1-9538-4284-9D6A-1FB9A78FB0E4}" presName="compNode" presStyleCnt="0"/>
      <dgm:spPr/>
    </dgm:pt>
    <dgm:pt modelId="{CACBD9FA-13D4-4043-9913-94D47D323A7B}" type="pres">
      <dgm:prSet presAssocID="{47DFC3B1-9538-4284-9D6A-1FB9A78FB0E4}" presName="pictRect" presStyleLbl="node1" presStyleIdx="1" presStyleCnt="4"/>
      <dgm:spPr>
        <a:solidFill>
          <a:srgbClr val="C00000"/>
        </a:solidFill>
      </dgm:spPr>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01B4A59B-5510-4F75-8C6F-7392F82CFA8B}" type="pres">
      <dgm:prSet presAssocID="{47DFC3B1-9538-4284-9D6A-1FB9A78FB0E4}" presName="textRect" presStyleLbl="revTx" presStyleIdx="1" presStyleCnt="4">
        <dgm:presLayoutVars>
          <dgm:bulletEnabled val="1"/>
        </dgm:presLayoutVars>
      </dgm:prSet>
      <dgm:spPr/>
    </dgm:pt>
    <dgm:pt modelId="{AABA76C4-432A-46A2-B32F-6DDF699488D0}" type="pres">
      <dgm:prSet presAssocID="{791209EA-EC70-4A9B-9BA3-55B62CFE4366}" presName="sibTrans" presStyleLbl="sibTrans2D1" presStyleIdx="0" presStyleCnt="0"/>
      <dgm:spPr/>
    </dgm:pt>
    <dgm:pt modelId="{A1C12078-5BCB-4DC0-ACEE-F6EB0C49C9BE}" type="pres">
      <dgm:prSet presAssocID="{8E6E2D30-7A06-4940-9337-A93DE7CD110E}" presName="compNode" presStyleCnt="0"/>
      <dgm:spPr/>
    </dgm:pt>
    <dgm:pt modelId="{39E45744-0156-436E-A422-6BD6C4A484B9}" type="pres">
      <dgm:prSet presAssocID="{8E6E2D30-7A06-4940-9337-A93DE7CD110E}" presName="pictRect" presStyleLbl="node1" presStyleIdx="2" presStyleCnt="4"/>
      <dgm:spPr>
        <a:solidFill>
          <a:srgbClr val="0070C0"/>
        </a:solidFill>
      </dgm:spPr>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B90C405-81A0-45EB-A3FA-6748DC21B019}" type="pres">
      <dgm:prSet presAssocID="{8E6E2D30-7A06-4940-9337-A93DE7CD110E}" presName="textRect" presStyleLbl="revTx" presStyleIdx="2" presStyleCnt="4">
        <dgm:presLayoutVars>
          <dgm:bulletEnabled val="1"/>
        </dgm:presLayoutVars>
      </dgm:prSet>
      <dgm:spPr/>
    </dgm:pt>
    <dgm:pt modelId="{83D9106E-EE5F-423B-A9CF-3EAA2DE46A38}" type="pres">
      <dgm:prSet presAssocID="{0C2FAC7B-70F2-4A42-A1F6-23AE48D7746A}" presName="sibTrans" presStyleLbl="sibTrans2D1" presStyleIdx="0" presStyleCnt="0"/>
      <dgm:spPr/>
    </dgm:pt>
    <dgm:pt modelId="{5676F5B9-77AD-4886-9C8B-18E8F6D82FCF}" type="pres">
      <dgm:prSet presAssocID="{413980F0-ACDF-4316-BF2A-E43A0DE47B71}" presName="compNode" presStyleCnt="0"/>
      <dgm:spPr/>
    </dgm:pt>
    <dgm:pt modelId="{A7EBCEA9-65E2-4D38-AD72-03F062C203DB}" type="pres">
      <dgm:prSet presAssocID="{413980F0-ACDF-4316-BF2A-E43A0DE47B71}" presName="pictRect" presStyleLbl="node1" presStyleIdx="3" presStyleCnt="4"/>
      <dgm:spPr>
        <a:solidFill>
          <a:srgbClr val="7030A0"/>
        </a:solidFill>
      </dgm:spPr>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8AB8914A-6CEF-41F2-9086-ADD5392BEF4C}" type="pres">
      <dgm:prSet presAssocID="{413980F0-ACDF-4316-BF2A-E43A0DE47B71}" presName="textRect" presStyleLbl="revTx" presStyleIdx="3" presStyleCnt="4">
        <dgm:presLayoutVars>
          <dgm:bulletEnabled val="1"/>
        </dgm:presLayoutVars>
      </dgm:prSet>
      <dgm:spPr/>
    </dgm:pt>
  </dgm:ptLst>
  <dgm:cxnLst>
    <dgm:cxn modelId="{163AAC18-E6C0-40ED-8F1A-7019516AA005}" type="presOf" srcId="{590CE016-B38B-4002-B8D6-8295ED4A32A9}" destId="{95419F50-41EA-4FFE-B599-82DB446EC6BA}" srcOrd="0" destOrd="0" presId="urn:microsoft.com/office/officeart/2005/8/layout/pList1"/>
    <dgm:cxn modelId="{76695332-66A9-462A-A892-ED55E99901DC}" srcId="{590CE016-B38B-4002-B8D6-8295ED4A32A9}" destId="{413980F0-ACDF-4316-BF2A-E43A0DE47B71}" srcOrd="3" destOrd="0" parTransId="{AE7F261D-02E7-4680-A76B-059090AC23F6}" sibTransId="{94FED9A3-4480-418C-B7D4-63A07A0C6149}"/>
    <dgm:cxn modelId="{DD58384C-EBA6-47D4-9B57-21C1E783C811}" srcId="{590CE016-B38B-4002-B8D6-8295ED4A32A9}" destId="{47DFC3B1-9538-4284-9D6A-1FB9A78FB0E4}" srcOrd="1" destOrd="0" parTransId="{1D577A24-9007-44AD-8535-0603E3BEBAC2}" sibTransId="{791209EA-EC70-4A9B-9BA3-55B62CFE4366}"/>
    <dgm:cxn modelId="{13433A6C-6F63-4F5D-89A3-0144AC0D69D3}" type="presOf" srcId="{99221B6B-CC10-4AD8-B1E3-581FD8461362}" destId="{4CDBD1DD-1BC4-45A8-823D-8AF5BF00D0AA}" srcOrd="0" destOrd="0" presId="urn:microsoft.com/office/officeart/2005/8/layout/pList1"/>
    <dgm:cxn modelId="{1FD93276-2530-45FF-B54D-1DF45C4B5067}" type="presOf" srcId="{47DFC3B1-9538-4284-9D6A-1FB9A78FB0E4}" destId="{01B4A59B-5510-4F75-8C6F-7392F82CFA8B}" srcOrd="0" destOrd="0" presId="urn:microsoft.com/office/officeart/2005/8/layout/pList1"/>
    <dgm:cxn modelId="{ED41A076-6434-4F8A-B163-83EFE66A063A}" type="presOf" srcId="{413980F0-ACDF-4316-BF2A-E43A0DE47B71}" destId="{8AB8914A-6CEF-41F2-9086-ADD5392BEF4C}" srcOrd="0" destOrd="0" presId="urn:microsoft.com/office/officeart/2005/8/layout/pList1"/>
    <dgm:cxn modelId="{DB62CE7F-D741-41B0-84C4-4E5C72F2BCBF}" srcId="{590CE016-B38B-4002-B8D6-8295ED4A32A9}" destId="{99221B6B-CC10-4AD8-B1E3-581FD8461362}" srcOrd="0" destOrd="0" parTransId="{5EB74331-B7DB-4C76-96D1-85D32A8D1FD4}" sibTransId="{EA8C1CF6-9C74-4E3B-8B5B-166879AF8610}"/>
    <dgm:cxn modelId="{11875BCB-06B8-426B-88CF-89F7085F21B8}" type="presOf" srcId="{EA8C1CF6-9C74-4E3B-8B5B-166879AF8610}" destId="{DC461B6B-0DC0-4078-A9B4-33A5C7CB7206}" srcOrd="0" destOrd="0" presId="urn:microsoft.com/office/officeart/2005/8/layout/pList1"/>
    <dgm:cxn modelId="{607385CE-8155-43A3-BA69-EA2D97246C1F}" type="presOf" srcId="{8E6E2D30-7A06-4940-9337-A93DE7CD110E}" destId="{4B90C405-81A0-45EB-A3FA-6748DC21B019}" srcOrd="0" destOrd="0" presId="urn:microsoft.com/office/officeart/2005/8/layout/pList1"/>
    <dgm:cxn modelId="{72AF63D6-672E-48F1-8E10-C3B9D9D1122C}" srcId="{590CE016-B38B-4002-B8D6-8295ED4A32A9}" destId="{8E6E2D30-7A06-4940-9337-A93DE7CD110E}" srcOrd="2" destOrd="0" parTransId="{2B2BA64C-5E10-4DCA-8426-6EDE8B245600}" sibTransId="{0C2FAC7B-70F2-4A42-A1F6-23AE48D7746A}"/>
    <dgm:cxn modelId="{AD99A5D7-4C2F-4018-B9F0-4FBCA7019E33}" type="presOf" srcId="{791209EA-EC70-4A9B-9BA3-55B62CFE4366}" destId="{AABA76C4-432A-46A2-B32F-6DDF699488D0}" srcOrd="0" destOrd="0" presId="urn:microsoft.com/office/officeart/2005/8/layout/pList1"/>
    <dgm:cxn modelId="{6C7A42EC-8B74-4B80-B1CA-EFE3BADF6AC7}" type="presOf" srcId="{0C2FAC7B-70F2-4A42-A1F6-23AE48D7746A}" destId="{83D9106E-EE5F-423B-A9CF-3EAA2DE46A38}" srcOrd="0" destOrd="0" presId="urn:microsoft.com/office/officeart/2005/8/layout/pList1"/>
    <dgm:cxn modelId="{3E37BD3C-1BE3-48D4-BA3C-C1FF60333E97}" type="presParOf" srcId="{95419F50-41EA-4FFE-B599-82DB446EC6BA}" destId="{9E738939-B76B-4450-9AE7-ED8910F28F75}" srcOrd="0" destOrd="0" presId="urn:microsoft.com/office/officeart/2005/8/layout/pList1"/>
    <dgm:cxn modelId="{5A685E69-E55E-461A-86B5-7BCED788B23B}" type="presParOf" srcId="{9E738939-B76B-4450-9AE7-ED8910F28F75}" destId="{AB7F2B11-027C-4C5F-B220-72A50E30D321}" srcOrd="0" destOrd="0" presId="urn:microsoft.com/office/officeart/2005/8/layout/pList1"/>
    <dgm:cxn modelId="{63302A64-38C9-4348-88B4-3BB1E78E210F}" type="presParOf" srcId="{9E738939-B76B-4450-9AE7-ED8910F28F75}" destId="{4CDBD1DD-1BC4-45A8-823D-8AF5BF00D0AA}" srcOrd="1" destOrd="0" presId="urn:microsoft.com/office/officeart/2005/8/layout/pList1"/>
    <dgm:cxn modelId="{13E79F37-6149-417B-8FFE-D5A9F2699164}" type="presParOf" srcId="{95419F50-41EA-4FFE-B599-82DB446EC6BA}" destId="{DC461B6B-0DC0-4078-A9B4-33A5C7CB7206}" srcOrd="1" destOrd="0" presId="urn:microsoft.com/office/officeart/2005/8/layout/pList1"/>
    <dgm:cxn modelId="{65E44149-F6B0-44FB-A3AA-274FD948C80F}" type="presParOf" srcId="{95419F50-41EA-4FFE-B599-82DB446EC6BA}" destId="{58D92F26-3FB1-483D-B44A-A7C6EF1EE6A0}" srcOrd="2" destOrd="0" presId="urn:microsoft.com/office/officeart/2005/8/layout/pList1"/>
    <dgm:cxn modelId="{7CE949FB-5ED6-45EC-90A6-AD2407C80267}" type="presParOf" srcId="{58D92F26-3FB1-483D-B44A-A7C6EF1EE6A0}" destId="{CACBD9FA-13D4-4043-9913-94D47D323A7B}" srcOrd="0" destOrd="0" presId="urn:microsoft.com/office/officeart/2005/8/layout/pList1"/>
    <dgm:cxn modelId="{AF245458-FAB7-4156-AFB5-2A53B94D13DC}" type="presParOf" srcId="{58D92F26-3FB1-483D-B44A-A7C6EF1EE6A0}" destId="{01B4A59B-5510-4F75-8C6F-7392F82CFA8B}" srcOrd="1" destOrd="0" presId="urn:microsoft.com/office/officeart/2005/8/layout/pList1"/>
    <dgm:cxn modelId="{97DF99AB-329F-45A7-A5EA-5BA43B4A424D}" type="presParOf" srcId="{95419F50-41EA-4FFE-B599-82DB446EC6BA}" destId="{AABA76C4-432A-46A2-B32F-6DDF699488D0}" srcOrd="3" destOrd="0" presId="urn:microsoft.com/office/officeart/2005/8/layout/pList1"/>
    <dgm:cxn modelId="{F282FA05-39F4-4F79-8BF2-BCAE1A07C1BB}" type="presParOf" srcId="{95419F50-41EA-4FFE-B599-82DB446EC6BA}" destId="{A1C12078-5BCB-4DC0-ACEE-F6EB0C49C9BE}" srcOrd="4" destOrd="0" presId="urn:microsoft.com/office/officeart/2005/8/layout/pList1"/>
    <dgm:cxn modelId="{AB1D373E-F079-43A2-BCFA-AA27740B56E8}" type="presParOf" srcId="{A1C12078-5BCB-4DC0-ACEE-F6EB0C49C9BE}" destId="{39E45744-0156-436E-A422-6BD6C4A484B9}" srcOrd="0" destOrd="0" presId="urn:microsoft.com/office/officeart/2005/8/layout/pList1"/>
    <dgm:cxn modelId="{9CFA20CD-2C33-4AF4-AB6D-7B277FC4E5F4}" type="presParOf" srcId="{A1C12078-5BCB-4DC0-ACEE-F6EB0C49C9BE}" destId="{4B90C405-81A0-45EB-A3FA-6748DC21B019}" srcOrd="1" destOrd="0" presId="urn:microsoft.com/office/officeart/2005/8/layout/pList1"/>
    <dgm:cxn modelId="{9A68D0BB-B4B1-41AB-ABB8-E912F98458C9}" type="presParOf" srcId="{95419F50-41EA-4FFE-B599-82DB446EC6BA}" destId="{83D9106E-EE5F-423B-A9CF-3EAA2DE46A38}" srcOrd="5" destOrd="0" presId="urn:microsoft.com/office/officeart/2005/8/layout/pList1"/>
    <dgm:cxn modelId="{F1A5B850-6F1F-4D16-B93B-FD66D0BF1200}" type="presParOf" srcId="{95419F50-41EA-4FFE-B599-82DB446EC6BA}" destId="{5676F5B9-77AD-4886-9C8B-18E8F6D82FCF}" srcOrd="6" destOrd="0" presId="urn:microsoft.com/office/officeart/2005/8/layout/pList1"/>
    <dgm:cxn modelId="{DF2E9A89-8C3A-40BC-B035-96888FB48FDB}" type="presParOf" srcId="{5676F5B9-77AD-4886-9C8B-18E8F6D82FCF}" destId="{A7EBCEA9-65E2-4D38-AD72-03F062C203DB}" srcOrd="0" destOrd="0" presId="urn:microsoft.com/office/officeart/2005/8/layout/pList1"/>
    <dgm:cxn modelId="{C8BBF319-1B49-423A-B67A-9384647E2F60}" type="presParOf" srcId="{5676F5B9-77AD-4886-9C8B-18E8F6D82FCF}" destId="{8AB8914A-6CEF-41F2-9086-ADD5392BEF4C}"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2B11-027C-4C5F-B220-72A50E30D321}">
      <dsp:nvSpPr>
        <dsp:cNvPr id="0" name=""/>
        <dsp:cNvSpPr/>
      </dsp:nvSpPr>
      <dsp:spPr>
        <a:xfrm>
          <a:off x="5141" y="761763"/>
          <a:ext cx="2446765" cy="1685821"/>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DBD1DD-1BC4-45A8-823D-8AF5BF00D0AA}">
      <dsp:nvSpPr>
        <dsp:cNvPr id="0" name=""/>
        <dsp:cNvSpPr/>
      </dsp:nvSpPr>
      <dsp:spPr>
        <a:xfrm>
          <a:off x="5141"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#1 Virtual data warehousing</a:t>
          </a:r>
        </a:p>
        <a:p>
          <a:pPr marL="0" lvl="0" indent="0" algn="ctr" defTabSz="533400">
            <a:lnSpc>
              <a:spcPct val="90000"/>
            </a:lnSpc>
            <a:spcBef>
              <a:spcPct val="0"/>
            </a:spcBef>
            <a:spcAft>
              <a:spcPct val="35000"/>
            </a:spcAft>
            <a:buNone/>
          </a:pPr>
          <a:r>
            <a:rPr lang="en-US" sz="1200" b="0" kern="1200"/>
            <a:t>(Reading data from data lake using TSQL views and SPs)</a:t>
          </a:r>
        </a:p>
      </dsp:txBody>
      <dsp:txXfrm>
        <a:off x="5141" y="2447584"/>
        <a:ext cx="2446765" cy="907749"/>
      </dsp:txXfrm>
    </dsp:sp>
    <dsp:sp modelId="{CACBD9FA-13D4-4043-9913-94D47D323A7B}">
      <dsp:nvSpPr>
        <dsp:cNvPr id="0" name=""/>
        <dsp:cNvSpPr/>
      </dsp:nvSpPr>
      <dsp:spPr>
        <a:xfrm>
          <a:off x="2696686" y="761763"/>
          <a:ext cx="2446765" cy="1685821"/>
        </a:xfrm>
        <a:prstGeom prst="round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4A59B-5510-4F75-8C6F-7392F82CFA8B}">
      <dsp:nvSpPr>
        <dsp:cNvPr id="0" name=""/>
        <dsp:cNvSpPr/>
      </dsp:nvSpPr>
      <dsp:spPr>
        <a:xfrm>
          <a:off x="2696686"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2 Lakehouse</a:t>
          </a:r>
        </a:p>
        <a:p>
          <a:pPr marL="0" lvl="0" indent="0" algn="ctr" defTabSz="533400">
            <a:lnSpc>
              <a:spcPct val="90000"/>
            </a:lnSpc>
            <a:spcBef>
              <a:spcPct val="0"/>
            </a:spcBef>
            <a:spcAft>
              <a:spcPct val="35000"/>
            </a:spcAft>
            <a:buNone/>
          </a:pPr>
          <a:r>
            <a:rPr lang="en-US" sz="1200" b="0" kern="1200"/>
            <a:t>(Reading and transforming data using spark notebooks)</a:t>
          </a:r>
        </a:p>
      </dsp:txBody>
      <dsp:txXfrm>
        <a:off x="2696686" y="2447584"/>
        <a:ext cx="2446765" cy="907749"/>
      </dsp:txXfrm>
    </dsp:sp>
    <dsp:sp modelId="{39E45744-0156-436E-A422-6BD6C4A484B9}">
      <dsp:nvSpPr>
        <dsp:cNvPr id="0" name=""/>
        <dsp:cNvSpPr/>
      </dsp:nvSpPr>
      <dsp:spPr>
        <a:xfrm>
          <a:off x="5388230" y="761763"/>
          <a:ext cx="2446765" cy="1685821"/>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0C405-81A0-45EB-A3FA-6748DC21B019}">
      <dsp:nvSpPr>
        <dsp:cNvPr id="0" name=""/>
        <dsp:cNvSpPr/>
      </dsp:nvSpPr>
      <dsp:spPr>
        <a:xfrm>
          <a:off x="5388230"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3 Cloud Data warehousing</a:t>
          </a:r>
        </a:p>
        <a:p>
          <a:pPr marL="0" lvl="0" indent="0" algn="ctr" defTabSz="533400">
            <a:lnSpc>
              <a:spcPct val="90000"/>
            </a:lnSpc>
            <a:spcBef>
              <a:spcPct val="0"/>
            </a:spcBef>
            <a:spcAft>
              <a:spcPct val="35000"/>
            </a:spcAft>
            <a:buNone/>
          </a:pPr>
          <a:r>
            <a:rPr lang="en-US" sz="1200" b="0" kern="1200"/>
            <a:t>(Ingesting data from lake to cloud MPP data warehouse, transform data using TSQL)</a:t>
          </a:r>
          <a:endParaRPr lang="en-US" sz="1200" b="1" kern="1200"/>
        </a:p>
      </dsp:txBody>
      <dsp:txXfrm>
        <a:off x="5388230" y="2447584"/>
        <a:ext cx="2446765" cy="907749"/>
      </dsp:txXfrm>
    </dsp:sp>
    <dsp:sp modelId="{A7EBCEA9-65E2-4D38-AD72-03F062C203DB}">
      <dsp:nvSpPr>
        <dsp:cNvPr id="0" name=""/>
        <dsp:cNvSpPr/>
      </dsp:nvSpPr>
      <dsp:spPr>
        <a:xfrm>
          <a:off x="8079775" y="761763"/>
          <a:ext cx="2446765" cy="1685821"/>
        </a:xfrm>
        <a:prstGeom prst="roundRect">
          <a:avLst/>
        </a:prstGeom>
        <a:solidFill>
          <a:srgbClr val="7030A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B8914A-6CEF-41F2-9086-ADD5392BEF4C}">
      <dsp:nvSpPr>
        <dsp:cNvPr id="0" name=""/>
        <dsp:cNvSpPr/>
      </dsp:nvSpPr>
      <dsp:spPr>
        <a:xfrm>
          <a:off x="8079775" y="2447584"/>
          <a:ext cx="2446765" cy="9077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344" tIns="85344" rIns="85344" bIns="0" numCol="1" spcCol="1270" anchor="t" anchorCtr="0">
          <a:noAutofit/>
        </a:bodyPr>
        <a:lstStyle/>
        <a:p>
          <a:pPr marL="0" lvl="0" indent="0" algn="ctr" defTabSz="533400">
            <a:lnSpc>
              <a:spcPct val="90000"/>
            </a:lnSpc>
            <a:spcBef>
              <a:spcPct val="0"/>
            </a:spcBef>
            <a:spcAft>
              <a:spcPct val="35000"/>
            </a:spcAft>
            <a:buNone/>
          </a:pPr>
          <a:r>
            <a:rPr lang="en-US" sz="1200" b="1" kern="1200"/>
            <a:t># 4 Integration using TSQL</a:t>
          </a:r>
        </a:p>
        <a:p>
          <a:pPr marL="0" lvl="0" indent="0" algn="ctr" defTabSz="533400">
            <a:lnSpc>
              <a:spcPct val="90000"/>
            </a:lnSpc>
            <a:spcBef>
              <a:spcPct val="0"/>
            </a:spcBef>
            <a:spcAft>
              <a:spcPct val="35000"/>
            </a:spcAft>
            <a:buNone/>
          </a:pPr>
          <a:r>
            <a:rPr lang="en-US" sz="1200" b="0" kern="1200"/>
            <a:t>(Incremental ingestion of data to relational DB (SQL Server) or third party DW)</a:t>
          </a:r>
          <a:endParaRPr lang="en-US" sz="1200" b="1" kern="1200"/>
        </a:p>
      </dsp:txBody>
      <dsp:txXfrm>
        <a:off x="8079775" y="2447584"/>
        <a:ext cx="2446765" cy="90774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D9401C-9C64-E597-A558-BA94636928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B9966D-680D-C5E4-35FA-387A482FD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B87E4-CAC1-49ED-B19A-D9855ED9561E}" type="datetimeFigureOut">
              <a:rPr lang="en-US" smtClean="0"/>
              <a:t>10/31/2023</a:t>
            </a:fld>
            <a:endParaRPr lang="en-US"/>
          </a:p>
        </p:txBody>
      </p:sp>
      <p:sp>
        <p:nvSpPr>
          <p:cNvPr id="4" name="Footer Placeholder 3">
            <a:extLst>
              <a:ext uri="{FF2B5EF4-FFF2-40B4-BE49-F238E27FC236}">
                <a16:creationId xmlns:a16="http://schemas.microsoft.com/office/drawing/2014/main" id="{F0F21426-9661-03A2-D55C-65B48486C6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697BD2-C74C-D38F-7BCB-A092351DA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4CE3F-1B54-4DBB-AE9F-E4194C2F8FF9}" type="slidenum">
              <a:rPr lang="en-US" smtClean="0"/>
              <a:t>‹#›</a:t>
            </a:fld>
            <a:endParaRPr lang="en-US"/>
          </a:p>
        </p:txBody>
      </p:sp>
    </p:spTree>
    <p:extLst>
      <p:ext uri="{BB962C8B-B14F-4D97-AF65-F5344CB8AC3E}">
        <p14:creationId xmlns:p14="http://schemas.microsoft.com/office/powerpoint/2010/main" val="19411605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90017-1BDD-44A0-B828-7A1C17F348FB}" type="datetimeFigureOut">
              <a:rPr lang="en-US" smtClean="0"/>
              <a:t>10/31/2023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8349C-A21D-4E5A-A46B-7BC27C7F42A3}" type="slidenum">
              <a:rPr lang="en-US" smtClean="0"/>
              <a:t>‹#›</a:t>
            </a:fld>
            <a:endParaRPr lang="en-US"/>
          </a:p>
        </p:txBody>
      </p:sp>
    </p:spTree>
    <p:extLst>
      <p:ext uri="{BB962C8B-B14F-4D97-AF65-F5344CB8AC3E}">
        <p14:creationId xmlns:p14="http://schemas.microsoft.com/office/powerpoint/2010/main" val="16553591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link-msi"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aka.ms/FabricRoadmap"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learn.microsoft.com/dynamics365/release-plan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Calibri" panose="020F0502020204030204" pitchFamily="34" charset="0"/>
              </a:rPr>
              <a:t>The purpose of this presentation is to provide you with an example of how best to present this Level 100 pitch deck to non-technical, business decision makers (BDMs). This external facing deck is intended to provide an overview of Dataverse + Microsoft Fabric solution. </a:t>
            </a:r>
          </a:p>
          <a:p>
            <a:endParaRPr lang="en-US" sz="1800" dirty="0">
              <a:effectLst/>
              <a:latin typeface="Segoe UI" panose="020B0502040204020203" pitchFamily="34" charset="0"/>
              <a:ea typeface="Calibri" panose="020F0502020204030204" pitchFamily="34" charset="0"/>
            </a:endParaRPr>
          </a:p>
          <a:p>
            <a:r>
              <a:rPr lang="en-US" sz="1800" dirty="0">
                <a:effectLst/>
                <a:latin typeface="Segoe UI" panose="020B0502040204020203" pitchFamily="34" charset="0"/>
                <a:ea typeface="Calibri" panose="020F0502020204030204" pitchFamily="34" charset="0"/>
              </a:rPr>
              <a:t>For your reference, every slide has comprehensive notes that you can review later. The notes are intended to guide you during customer conversations, so you are empowered with accurate talking points and relevant statistics. Included in the deck are additional industry use cases and features coming soon that you can leverage.</a:t>
            </a:r>
            <a:r>
              <a:rPr lang="en-US" dirty="0">
                <a:effectLst/>
              </a:rPr>
              <a: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10/31/2023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6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Synapse Link is now fully compatible with finance and operations data, so customers can use this guidance to help transition from Export to Azure Data Lake. In this section, we'll examine what's changing, why the transition is important, what are the expected benefits, and how much effort may be entailed. </a:t>
            </a:r>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11</a:t>
            </a:fld>
            <a:endParaRPr lang="en-US"/>
          </a:p>
        </p:txBody>
      </p:sp>
      <p:sp>
        <p:nvSpPr>
          <p:cNvPr id="5" name="Footer Placeholder 4">
            <a:extLst>
              <a:ext uri="{FF2B5EF4-FFF2-40B4-BE49-F238E27FC236}">
                <a16:creationId xmlns:a16="http://schemas.microsoft.com/office/drawing/2014/main" id="{2D742133-9444-ADC3-2AD3-4CD75A4DA06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09961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Previously, Synapse Link moves Dataverse data to your storage account, but Export to Azure Data Lake is needed for F&amp;O data. To work with data from this additional pipeline, additional tools are needed such as </a:t>
            </a:r>
            <a:r>
              <a:rPr lang="en-US" dirty="0" err="1">
                <a:cs typeface="Calibri"/>
              </a:rPr>
              <a:t>CDMUtil</a:t>
            </a:r>
            <a:r>
              <a:rPr lang="en-US" dirty="0">
                <a:cs typeface="Calibri"/>
              </a:rPr>
              <a:t>, and the CSV file format has performance constraints.</a:t>
            </a:r>
          </a:p>
        </p:txBody>
      </p:sp>
      <p:sp>
        <p:nvSpPr>
          <p:cNvPr id="4" name="Slide Number Placeholder 3"/>
          <p:cNvSpPr>
            <a:spLocks noGrp="1"/>
          </p:cNvSpPr>
          <p:nvPr>
            <p:ph type="sldNum" sz="quarter" idx="5"/>
          </p:nvPr>
        </p:nvSpPr>
        <p:spPr/>
        <p:txBody>
          <a:bodyPr/>
          <a:lstStyle/>
          <a:p>
            <a:fld id="{BFA8349C-A21D-4E5A-A46B-7BC27C7F42A3}" type="slidenum">
              <a:rPr lang="en-US" smtClean="0"/>
              <a:t>12</a:t>
            </a:fld>
            <a:endParaRPr lang="en-US"/>
          </a:p>
        </p:txBody>
      </p:sp>
      <p:sp>
        <p:nvSpPr>
          <p:cNvPr id="5" name="Footer Placeholder 4">
            <a:extLst>
              <a:ext uri="{FF2B5EF4-FFF2-40B4-BE49-F238E27FC236}">
                <a16:creationId xmlns:a16="http://schemas.microsoft.com/office/drawing/2014/main" id="{25D1ACEE-74DD-6C1B-3E0D-E177282CC82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541730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cs typeface="Calibri"/>
              </a:rPr>
              <a:t>You have two </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13</a:t>
            </a:fld>
            <a:endParaRPr lang="en-US"/>
          </a:p>
        </p:txBody>
      </p:sp>
      <p:sp>
        <p:nvSpPr>
          <p:cNvPr id="5" name="Footer Placeholder 4">
            <a:extLst>
              <a:ext uri="{FF2B5EF4-FFF2-40B4-BE49-F238E27FC236}">
                <a16:creationId xmlns:a16="http://schemas.microsoft.com/office/drawing/2014/main" id="{6D6453BF-9B04-897A-5149-6A06493EDA5A}"/>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835203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Now that Synapse Link is compatible with F&amp;O data as well as Dataverse, there is a single tool that is able to use the delta lake / parquet format. From there, no data copy or ingestion is needed; shortcuts in </a:t>
            </a:r>
            <a:r>
              <a:rPr lang="en-US" dirty="0" err="1">
                <a:cs typeface="Calibri"/>
              </a:rPr>
              <a:t>OneLake</a:t>
            </a:r>
            <a:r>
              <a:rPr lang="en-US" dirty="0">
                <a:cs typeface="Calibri"/>
              </a:rPr>
              <a:t> provide access to Synapse and Power BI.</a:t>
            </a:r>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14</a:t>
            </a:fld>
            <a:endParaRPr lang="en-US"/>
          </a:p>
        </p:txBody>
      </p:sp>
      <p:sp>
        <p:nvSpPr>
          <p:cNvPr id="5" name="Footer Placeholder 4">
            <a:extLst>
              <a:ext uri="{FF2B5EF4-FFF2-40B4-BE49-F238E27FC236}">
                <a16:creationId xmlns:a16="http://schemas.microsoft.com/office/drawing/2014/main" id="{E209EA80-FFD7-6B07-7756-38285DB74F7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423964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4 minute video describing Dataverse and Microsoft Fabric, providing a demonstration of direct integration of data (without needing pipelines or third-party tools, and without leaving data governance boundaries), and of working with data in Dataverse, and of automatically building a </a:t>
            </a:r>
            <a:r>
              <a:rPr lang="en-US" err="1">
                <a:cs typeface="Calibri"/>
              </a:rPr>
              <a:t>PowerApp</a:t>
            </a:r>
            <a:r>
              <a:rPr lang="en-US">
                <a:cs typeface="Calibri"/>
              </a:rPr>
              <a:t> using the insights created.</a:t>
            </a:r>
          </a:p>
        </p:txBody>
      </p:sp>
      <p:sp>
        <p:nvSpPr>
          <p:cNvPr id="4" name="Slide Number Placeholder 3"/>
          <p:cNvSpPr>
            <a:spLocks noGrp="1"/>
          </p:cNvSpPr>
          <p:nvPr>
            <p:ph type="sldNum" sz="quarter" idx="5"/>
          </p:nvPr>
        </p:nvSpPr>
        <p:spPr/>
        <p:txBody>
          <a:bodyPr/>
          <a:lstStyle/>
          <a:p>
            <a:fld id="{BFA8349C-A21D-4E5A-A46B-7BC27C7F42A3}" type="slidenum">
              <a:rPr lang="en-US" smtClean="0"/>
              <a:t>15</a:t>
            </a:fld>
            <a:endParaRPr lang="en-US"/>
          </a:p>
        </p:txBody>
      </p:sp>
      <p:sp>
        <p:nvSpPr>
          <p:cNvPr id="5" name="Footer Placeholder 4">
            <a:extLst>
              <a:ext uri="{FF2B5EF4-FFF2-40B4-BE49-F238E27FC236}">
                <a16:creationId xmlns:a16="http://schemas.microsoft.com/office/drawing/2014/main" id="{24904427-6221-7143-F16A-633FDF81C4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442267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table compares the three scenarios we just looked at and evaluates each for Security, Ease of Administration, Performance, and Cost. You can have all four!</a:t>
            </a:r>
          </a:p>
        </p:txBody>
      </p:sp>
      <p:sp>
        <p:nvSpPr>
          <p:cNvPr id="4" name="Slide Number Placeholder 3"/>
          <p:cNvSpPr>
            <a:spLocks noGrp="1"/>
          </p:cNvSpPr>
          <p:nvPr>
            <p:ph type="sldNum" sz="quarter" idx="5"/>
          </p:nvPr>
        </p:nvSpPr>
        <p:spPr/>
        <p:txBody>
          <a:bodyPr/>
          <a:lstStyle/>
          <a:p>
            <a:fld id="{BFA8349C-A21D-4E5A-A46B-7BC27C7F42A3}" type="slidenum">
              <a:rPr lang="en-US" smtClean="0"/>
              <a:t>16</a:t>
            </a:fld>
            <a:endParaRPr lang="en-US"/>
          </a:p>
        </p:txBody>
      </p:sp>
      <p:sp>
        <p:nvSpPr>
          <p:cNvPr id="5" name="Footer Placeholder 4">
            <a:extLst>
              <a:ext uri="{FF2B5EF4-FFF2-40B4-BE49-F238E27FC236}">
                <a16:creationId xmlns:a16="http://schemas.microsoft.com/office/drawing/2014/main" id="{1AD7EEA3-AF5A-7D37-35B6-2BBCBCE39D7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049479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17</a:t>
            </a:fld>
            <a:endParaRPr lang="en-US"/>
          </a:p>
        </p:txBody>
      </p:sp>
      <p:sp>
        <p:nvSpPr>
          <p:cNvPr id="5" name="Footer Placeholder 4">
            <a:extLst>
              <a:ext uri="{FF2B5EF4-FFF2-40B4-BE49-F238E27FC236}">
                <a16:creationId xmlns:a16="http://schemas.microsoft.com/office/drawing/2014/main" id="{77AF5852-B06C-F671-906F-DAA381CD6BB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10328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cs typeface="Calibri"/>
              </a:rPr>
              <a:t>This includes data from finance and operations apps; as of 15 Sep, Synapse Link supports F&amp;O tables and entities. (10.0.34 min version.)</a:t>
            </a:r>
          </a:p>
          <a:p>
            <a:pPr marL="228600" indent="-228600">
              <a:buAutoNum type="arabicPeriod"/>
            </a:pPr>
            <a:r>
              <a:rPr lang="en-US">
                <a:cs typeface="Calibri"/>
              </a:rPr>
              <a:t>Yay</a:t>
            </a:r>
          </a:p>
          <a:p>
            <a:pPr marL="228600" indent="-228600">
              <a:buAutoNum type="arabicPeriod"/>
            </a:pPr>
            <a:r>
              <a:rPr lang="en-US">
                <a:cs typeface="Calibri"/>
              </a:rPr>
              <a:t>Performance and storage improvements over CSV</a:t>
            </a:r>
          </a:p>
          <a:p>
            <a:pPr marL="228600" indent="-228600">
              <a:buAutoNum type="arabicPeriod"/>
            </a:pPr>
            <a:r>
              <a:rPr lang="en-US">
                <a:cs typeface="Calibri"/>
              </a:rPr>
              <a:t>Note the distinction between firewalled storage and private endpoints; </a:t>
            </a:r>
            <a:r>
              <a:rPr lang="en-US"/>
              <a:t>By default, you must enable </a:t>
            </a:r>
            <a:r>
              <a:rPr lang="en-US" b="1"/>
              <a:t>public network access</a:t>
            </a:r>
            <a:r>
              <a:rPr lang="en-US"/>
              <a:t> for Azure resources for both initial setup and delta sync. To set </a:t>
            </a:r>
            <a:r>
              <a:rPr lang="en-US" b="1"/>
              <a:t>Enabled from selected virtual networks and IP addresses</a:t>
            </a:r>
            <a:r>
              <a:rPr lang="en-US"/>
              <a:t> for linked storage account and workspace to grant access only from selected virtual networks and IP addresses or to use private endpoints, you must create a Synapse Link with managed </a:t>
            </a:r>
            <a:r>
              <a:rPr lang="en-US" err="1"/>
              <a:t>identities.</a:t>
            </a:r>
            <a:r>
              <a:rPr lang="en-US" b="1" err="1">
                <a:hlinkClick r:id="rId3"/>
              </a:rPr>
              <a:t>Use</a:t>
            </a:r>
            <a:r>
              <a:rPr lang="en-US" b="1">
                <a:hlinkClick r:id="rId3"/>
              </a:rPr>
              <a:t> managed identities for Azure with your Azure data lake storage</a:t>
            </a:r>
            <a:endParaRPr lang="en-US">
              <a:cs typeface="Calibri"/>
            </a:endParaRP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r>
              <a:rPr lang="en-US" b="1">
                <a:cs typeface="Calibri"/>
              </a:rPr>
              <a:t> </a:t>
            </a:r>
          </a:p>
          <a:p>
            <a:pPr marL="228600" indent="-228600">
              <a:buAutoNum type="arabicPeriod"/>
            </a:pPr>
            <a:endParaRPr lang="en-US">
              <a:cs typeface="Calibri"/>
            </a:endParaRPr>
          </a:p>
          <a:p>
            <a:pPr marL="228600" indent="-228600">
              <a:buAutoNum type="arabicPeriod"/>
            </a:pPr>
            <a:endParaRPr lang="en-US">
              <a:cs typeface="Calibri"/>
            </a:endParaRPr>
          </a:p>
          <a:p>
            <a:pPr marL="228600" indent="-228600">
              <a:buAutoNum type="arabicPeriod"/>
            </a:pPr>
            <a:endParaRPr lang="en-US">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18</a:t>
            </a:fld>
            <a:endParaRPr lang="en-US"/>
          </a:p>
        </p:txBody>
      </p:sp>
      <p:sp>
        <p:nvSpPr>
          <p:cNvPr id="5" name="Footer Placeholder 4">
            <a:extLst>
              <a:ext uri="{FF2B5EF4-FFF2-40B4-BE49-F238E27FC236}">
                <a16:creationId xmlns:a16="http://schemas.microsoft.com/office/drawing/2014/main" id="{F6BB2E62-7055-6F5D-7CA1-29D9EEDFB76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9238629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19</a:t>
            </a:fld>
            <a:endParaRPr lang="en-US"/>
          </a:p>
        </p:txBody>
      </p:sp>
    </p:spTree>
    <p:extLst>
      <p:ext uri="{BB962C8B-B14F-4D97-AF65-F5344CB8AC3E}">
        <p14:creationId xmlns:p14="http://schemas.microsoft.com/office/powerpoint/2010/main" val="24903614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dirty="0"/>
              <a:t>See also </a:t>
            </a:r>
            <a:r>
              <a:rPr lang="en-US" sz="1800" b="1" dirty="0">
                <a:effectLst/>
                <a:latin typeface="Calibri" panose="020F0502020204030204" pitchFamily="34" charset="0"/>
                <a:hlinkClick r:id="rId3"/>
              </a:rPr>
              <a:t>aka.ms/</a:t>
            </a:r>
            <a:r>
              <a:rPr lang="en-US" sz="1800" b="1" dirty="0" err="1">
                <a:effectLst/>
                <a:latin typeface="Calibri" panose="020F0502020204030204" pitchFamily="34" charset="0"/>
                <a:hlinkClick r:id="rId3"/>
              </a:rPr>
              <a:t>FabricRoadmap</a:t>
            </a:r>
            <a:endParaRPr lang="en-US" sz="1800" dirty="0">
              <a:effectLst/>
              <a:latin typeface="Calibri" panose="020F0502020204030204" pitchFamily="34" charset="0"/>
            </a:endParaRPr>
          </a:p>
          <a:p>
            <a:pPr marL="0" marR="0">
              <a:spcBef>
                <a:spcPts val="0"/>
              </a:spcBef>
              <a:spcAft>
                <a:spcPts val="0"/>
              </a:spcAft>
            </a:pPr>
            <a:r>
              <a:rPr lang="en-US" sz="1800" dirty="0">
                <a:effectLst/>
                <a:latin typeface="Calibri" panose="020F0502020204030204" pitchFamily="34" charset="0"/>
              </a:rPr>
              <a:t>Note that currently, the Power BI roadmap is published in the </a:t>
            </a:r>
            <a:r>
              <a:rPr lang="en-US" sz="1800" dirty="0">
                <a:effectLst/>
                <a:latin typeface="Calibri" panose="020F0502020204030204" pitchFamily="34" charset="0"/>
                <a:hlinkClick r:id="rId4"/>
              </a:rPr>
              <a:t>Power Platform release plans</a:t>
            </a:r>
            <a:r>
              <a:rPr lang="en-US" sz="1800" dirty="0">
                <a:effectLst/>
                <a:latin typeface="Calibri" panose="020F0502020204030204" pitchFamily="34" charset="0"/>
              </a:rPr>
              <a:t>. We plan to merge those Power BI plans into the </a:t>
            </a:r>
            <a:r>
              <a:rPr lang="en-US" sz="1800" dirty="0">
                <a:effectLst/>
                <a:latin typeface="Calibri" panose="020F0502020204030204" pitchFamily="34" charset="0"/>
                <a:hlinkClick r:id="rId3"/>
              </a:rPr>
              <a:t>Fabric Roadmap</a:t>
            </a:r>
            <a:r>
              <a:rPr lang="en-US" sz="1800" dirty="0">
                <a:effectLst/>
                <a:latin typeface="Calibri" panose="020F0502020204030204" pitchFamily="34" charset="0"/>
              </a:rPr>
              <a:t>. After that, you will have a single, unified roadmap for all of Microsoft Fabric.</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21</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58996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a:t>
            </a:fld>
            <a:endParaRPr lang="en-US"/>
          </a:p>
        </p:txBody>
      </p:sp>
    </p:spTree>
    <p:extLst>
      <p:ext uri="{BB962C8B-B14F-4D97-AF65-F5344CB8AC3E}">
        <p14:creationId xmlns:p14="http://schemas.microsoft.com/office/powerpoint/2010/main" val="27877187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22</a:t>
            </a:fld>
            <a:endParaRPr lang="en-US"/>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71807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23</a:t>
            </a:fld>
            <a:endParaRPr lang="en-US"/>
          </a:p>
        </p:txBody>
      </p:sp>
      <p:sp>
        <p:nvSpPr>
          <p:cNvPr id="5" name="Footer Placeholder 4">
            <a:extLst>
              <a:ext uri="{FF2B5EF4-FFF2-40B4-BE49-F238E27FC236}">
                <a16:creationId xmlns:a16="http://schemas.microsoft.com/office/drawing/2014/main" id="{1E3D771C-ADF8-11B4-A87B-BF25FD9983F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31115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25</a:t>
            </a:fld>
            <a:endParaRPr lang="en-US"/>
          </a:p>
        </p:txBody>
      </p:sp>
      <p:sp>
        <p:nvSpPr>
          <p:cNvPr id="5" name="Footer Placeholder 4">
            <a:extLst>
              <a:ext uri="{FF2B5EF4-FFF2-40B4-BE49-F238E27FC236}">
                <a16:creationId xmlns:a16="http://schemas.microsoft.com/office/drawing/2014/main" id="{F7C24D2E-A576-22D9-F7A9-E14159AF4A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85378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dirty="0"/>
              <a:t>Simplified user experience to export all Dynamics 365 data</a:t>
            </a:r>
          </a:p>
          <a:p>
            <a:pPr marL="457200" indent="-457200">
              <a:buFontTx/>
              <a:buAutoNum type="arabicPeriod"/>
            </a:pPr>
            <a:r>
              <a:rPr lang="en-US" sz="1200" dirty="0"/>
              <a:t>Secure storage account with MSI access </a:t>
            </a:r>
          </a:p>
          <a:p>
            <a:pPr marL="457200" indent="-457200" algn="l">
              <a:buAutoNum type="arabicPeriod"/>
            </a:pPr>
            <a:r>
              <a:rPr lang="en-US" sz="1200" dirty="0"/>
              <a:t>Convert F&amp;O Tables on CSV with delta – Better perf and lower query cost</a:t>
            </a:r>
          </a:p>
          <a:p>
            <a:pPr marL="457200" indent="-457200" algn="l">
              <a:buAutoNum type="arabicPeriod"/>
            </a:pPr>
            <a:r>
              <a:rPr lang="en-US" sz="1200" dirty="0"/>
              <a:t>Transition to Fabric with ease using DV Fabric shortcuts  </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26</a:t>
            </a:fld>
            <a:endParaRPr lang="en-US"/>
          </a:p>
        </p:txBody>
      </p:sp>
      <p:sp>
        <p:nvSpPr>
          <p:cNvPr id="5" name="Footer Placeholder 4">
            <a:extLst>
              <a:ext uri="{FF2B5EF4-FFF2-40B4-BE49-F238E27FC236}">
                <a16:creationId xmlns:a16="http://schemas.microsoft.com/office/drawing/2014/main" id="{2B55C670-604E-A10C-720F-3539185201F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01892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27</a:t>
            </a:fld>
            <a:endParaRPr lang="en-US"/>
          </a:p>
        </p:txBody>
      </p:sp>
    </p:spTree>
    <p:extLst>
      <p:ext uri="{BB962C8B-B14F-4D97-AF65-F5344CB8AC3E}">
        <p14:creationId xmlns:p14="http://schemas.microsoft.com/office/powerpoint/2010/main" val="3430408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When planning to use Microsoft Fabric, you can either use Link to Fabric. The difference between option 1 or 2 </a:t>
            </a:r>
          </a:p>
          <a:p>
            <a:pPr marL="457200" indent="-457200" algn="l">
              <a:buAutoNum type="arabicPeriod"/>
            </a:pPr>
            <a:endParaRPr lang="en-US" sz="1200" dirty="0"/>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28</a:t>
            </a:fld>
            <a:endParaRPr lang="en-US"/>
          </a:p>
        </p:txBody>
      </p:sp>
      <p:sp>
        <p:nvSpPr>
          <p:cNvPr id="5" name="Footer Placeholder 4">
            <a:extLst>
              <a:ext uri="{FF2B5EF4-FFF2-40B4-BE49-F238E27FC236}">
                <a16:creationId xmlns:a16="http://schemas.microsoft.com/office/drawing/2014/main" id="{5F182D65-ECB6-C013-1D14-3D3D4222A78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1568468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Synapse Spark or Databrick spark to create silver and gold layer </a:t>
            </a:r>
          </a:p>
          <a:p>
            <a:pPr marL="342900" indent="-342900">
              <a:buAutoNum type="arabicPeriod"/>
            </a:pPr>
            <a:r>
              <a:rPr lang="en-US" dirty="0"/>
              <a:t>Synapse Serverless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import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30</a:t>
            </a:fld>
            <a:endParaRPr lang="en-US"/>
          </a:p>
        </p:txBody>
      </p:sp>
      <p:sp>
        <p:nvSpPr>
          <p:cNvPr id="5" name="Footer Placeholder 4">
            <a:extLst>
              <a:ext uri="{FF2B5EF4-FFF2-40B4-BE49-F238E27FC236}">
                <a16:creationId xmlns:a16="http://schemas.microsoft.com/office/drawing/2014/main" id="{06034C38-10A0-1223-4583-2A6B34943BE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91189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Synapse Spark or Databrick spark to create silver and gold layer </a:t>
            </a:r>
          </a:p>
          <a:p>
            <a:pPr marL="342900" indent="-342900">
              <a:buAutoNum type="arabicPeriod"/>
            </a:pPr>
            <a:r>
              <a:rPr lang="en-US" dirty="0"/>
              <a:t>Synapse Serverless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import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31</a:t>
            </a:fld>
            <a:endParaRPr lang="en-US"/>
          </a:p>
        </p:txBody>
      </p:sp>
      <p:sp>
        <p:nvSpPr>
          <p:cNvPr id="5" name="Footer Placeholder 4">
            <a:extLst>
              <a:ext uri="{FF2B5EF4-FFF2-40B4-BE49-F238E27FC236}">
                <a16:creationId xmlns:a16="http://schemas.microsoft.com/office/drawing/2014/main" id="{AA4C69B9-073E-7910-3E88-F93665F6159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968577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dirty="0"/>
              <a:t>Synapse Spark or Databrick </a:t>
            </a:r>
            <a:r>
              <a:rPr lang="en-US" dirty="0"/>
              <a:t>Fabric to create silver and gold layer in </a:t>
            </a:r>
            <a:r>
              <a:rPr lang="en-US" dirty="0" err="1">
                <a:highlight>
                  <a:srgbClr val="00FF00"/>
                </a:highlight>
              </a:rPr>
              <a:t>OneLake</a:t>
            </a:r>
            <a:r>
              <a:rPr lang="en-US" dirty="0"/>
              <a:t> </a:t>
            </a:r>
          </a:p>
          <a:p>
            <a:pPr marL="342900" indent="-342900">
              <a:buAutoNum type="arabicPeriod"/>
            </a:pPr>
            <a:r>
              <a:rPr lang="en-US" strike="sngStrike" dirty="0"/>
              <a:t>Synapse Serverless </a:t>
            </a:r>
            <a:r>
              <a:rPr lang="en-US" dirty="0"/>
              <a:t>Fabric SQL endpoint as consumption layer  </a:t>
            </a:r>
          </a:p>
          <a:p>
            <a:pPr marL="342900" indent="-342900">
              <a:buAutoNum type="arabicPeriod"/>
            </a:pPr>
            <a:r>
              <a:rPr lang="en-US" dirty="0"/>
              <a:t>Data transformation using notebooks and pipelines</a:t>
            </a:r>
          </a:p>
          <a:p>
            <a:pPr marL="342900" indent="-342900">
              <a:buAutoNum type="arabicPeriod"/>
            </a:pPr>
            <a:r>
              <a:rPr lang="en-US" dirty="0"/>
              <a:t>Power BI </a:t>
            </a:r>
            <a:r>
              <a:rPr lang="en-US" strike="sngStrike" dirty="0"/>
              <a:t>import </a:t>
            </a:r>
            <a:r>
              <a:rPr lang="en-US" dirty="0">
                <a:highlight>
                  <a:srgbClr val="00FF00"/>
                </a:highlight>
              </a:rPr>
              <a:t>direct lake</a:t>
            </a:r>
            <a:r>
              <a:rPr lang="en-US" dirty="0"/>
              <a:t> mode for final data</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32</a:t>
            </a:fld>
            <a:endParaRPr lang="en-US"/>
          </a:p>
        </p:txBody>
      </p:sp>
      <p:sp>
        <p:nvSpPr>
          <p:cNvPr id="5" name="Footer Placeholder 4">
            <a:extLst>
              <a:ext uri="{FF2B5EF4-FFF2-40B4-BE49-F238E27FC236}">
                <a16:creationId xmlns:a16="http://schemas.microsoft.com/office/drawing/2014/main" id="{A5B2D66D-7543-80B3-0B88-5B1090CCC74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116042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34</a:t>
            </a:fld>
            <a:endParaRPr lang="en-US"/>
          </a:p>
        </p:txBody>
      </p:sp>
      <p:sp>
        <p:nvSpPr>
          <p:cNvPr id="5" name="Footer Placeholder 4">
            <a:extLst>
              <a:ext uri="{FF2B5EF4-FFF2-40B4-BE49-F238E27FC236}">
                <a16:creationId xmlns:a16="http://schemas.microsoft.com/office/drawing/2014/main" id="{D4B163BC-8E15-A16D-4E1C-770DFB448B0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927882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Synapse Link provides access to all your Dynamics data in one experience, enabling you to connect your Microsoft Dataverse data to Azure Synapse Analytics where you can explore your data and accelerate time to insight.</a:t>
            </a:r>
          </a:p>
        </p:txBody>
      </p:sp>
      <p:sp>
        <p:nvSpPr>
          <p:cNvPr id="4" name="Slide Number Placeholder 3"/>
          <p:cNvSpPr>
            <a:spLocks noGrp="1"/>
          </p:cNvSpPr>
          <p:nvPr>
            <p:ph type="sldNum" sz="quarter" idx="5"/>
          </p:nvPr>
        </p:nvSpPr>
        <p:spPr/>
        <p:txBody>
          <a:bodyPr/>
          <a:lstStyle/>
          <a:p>
            <a:fld id="{BFA8349C-A21D-4E5A-A46B-7BC27C7F42A3}" type="slidenum">
              <a:rPr lang="en-US" smtClean="0"/>
              <a:t>4</a:t>
            </a:fld>
            <a:endParaRPr lang="en-US"/>
          </a:p>
        </p:txBody>
      </p:sp>
      <p:sp>
        <p:nvSpPr>
          <p:cNvPr id="5" name="Footer Placeholder 4">
            <a:extLst>
              <a:ext uri="{FF2B5EF4-FFF2-40B4-BE49-F238E27FC236}">
                <a16:creationId xmlns:a16="http://schemas.microsoft.com/office/drawing/2014/main" id="{61E47E2C-30BD-F0EA-1C06-126C4188545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9580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35</a:t>
            </a:fld>
            <a:endParaRPr lang="en-US"/>
          </a:p>
        </p:txBody>
      </p:sp>
      <p:sp>
        <p:nvSpPr>
          <p:cNvPr id="5" name="Footer Placeholder 4">
            <a:extLst>
              <a:ext uri="{FF2B5EF4-FFF2-40B4-BE49-F238E27FC236}">
                <a16:creationId xmlns:a16="http://schemas.microsoft.com/office/drawing/2014/main" id="{A2ABA1CD-89B0-DA3E-A7F1-9EC2C78F5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354601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a:t>Data copy pipeline to copy data to DW</a:t>
            </a:r>
          </a:p>
          <a:p>
            <a:pPr marL="342900" indent="-342900">
              <a:buAutoNum type="arabicPeriod"/>
            </a:pPr>
            <a:r>
              <a:rPr lang="en-US" dirty="0"/>
              <a:t>Cross database query not supported </a:t>
            </a:r>
          </a:p>
          <a:p>
            <a:pPr marL="342900" indent="-342900">
              <a:buAutoNum type="arabicPeriod"/>
            </a:pPr>
            <a:r>
              <a:rPr lang="en-US" dirty="0"/>
              <a:t>Data transformation using SPs and pipelines</a:t>
            </a:r>
          </a:p>
          <a:p>
            <a:pPr marL="342900" indent="-342900">
              <a:buAutoNum type="arabicPeriod"/>
            </a:pPr>
            <a:r>
              <a:rPr lang="en-US" dirty="0"/>
              <a:t>Power BI import mode of final data or direct query mode</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36</a:t>
            </a:fld>
            <a:endParaRPr lang="en-US"/>
          </a:p>
        </p:txBody>
      </p:sp>
      <p:sp>
        <p:nvSpPr>
          <p:cNvPr id="5" name="Footer Placeholder 4">
            <a:extLst>
              <a:ext uri="{FF2B5EF4-FFF2-40B4-BE49-F238E27FC236}">
                <a16:creationId xmlns:a16="http://schemas.microsoft.com/office/drawing/2014/main" id="{A2ABA1CD-89B0-DA3E-A7F1-9EC2C78F5CE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6022460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37</a:t>
            </a:fld>
            <a:endParaRPr lang="en-US"/>
          </a:p>
        </p:txBody>
      </p:sp>
    </p:spTree>
    <p:extLst>
      <p:ext uri="{BB962C8B-B14F-4D97-AF65-F5344CB8AC3E}">
        <p14:creationId xmlns:p14="http://schemas.microsoft.com/office/powerpoint/2010/main" val="36606680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err="1"/>
              <a:t>CDMUtil</a:t>
            </a:r>
            <a:r>
              <a:rPr lang="en-US"/>
              <a:t> to create views for Tables folder and </a:t>
            </a:r>
            <a:r>
              <a:rPr lang="en-US" err="1"/>
              <a:t>ChangeFeed</a:t>
            </a:r>
            <a:r>
              <a:rPr lang="en-US"/>
              <a:t> folders </a:t>
            </a:r>
          </a:p>
          <a:p>
            <a:pPr marL="342900" indent="-342900">
              <a:buAutoNum type="arabicPeriod"/>
            </a:pPr>
            <a:r>
              <a:rPr lang="en-US"/>
              <a:t>Initialize data from Table folder </a:t>
            </a:r>
          </a:p>
          <a:p>
            <a:pPr marL="342900" indent="-342900">
              <a:buAutoNum type="arabicPeriod"/>
            </a:pPr>
            <a:r>
              <a:rPr lang="en-US"/>
              <a:t>Using Change feed pipelines to incrementally copy data </a:t>
            </a:r>
          </a:p>
          <a:p>
            <a:pPr marL="342900" indent="-342900">
              <a:buAutoNum type="arabicPeriod"/>
            </a:pPr>
            <a:r>
              <a:rPr lang="en-US"/>
              <a:t>When table is re-initialized, full copy is needed</a:t>
            </a:r>
          </a:p>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38</a:t>
            </a:fld>
            <a:endParaRPr lang="en-US"/>
          </a:p>
        </p:txBody>
      </p:sp>
      <p:sp>
        <p:nvSpPr>
          <p:cNvPr id="5" name="Footer Placeholder 4">
            <a:extLst>
              <a:ext uri="{FF2B5EF4-FFF2-40B4-BE49-F238E27FC236}">
                <a16:creationId xmlns:a16="http://schemas.microsoft.com/office/drawing/2014/main" id="{CAB0F078-F969-D220-D20C-A8717B6CFDE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756369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strike="sngStrike" dirty="0" err="1"/>
              <a:t>CDMUtil</a:t>
            </a:r>
            <a:r>
              <a:rPr lang="en-US" strike="sngStrike" dirty="0"/>
              <a:t> to create views for Tables folder and </a:t>
            </a:r>
            <a:r>
              <a:rPr lang="en-US" strike="sngStrike" dirty="0" err="1"/>
              <a:t>ChangeFeed</a:t>
            </a:r>
            <a:r>
              <a:rPr lang="en-US" strike="sngStrike" dirty="0"/>
              <a:t> folders </a:t>
            </a:r>
          </a:p>
          <a:p>
            <a:pPr marL="342900" indent="-342900">
              <a:buAutoNum type="arabicPeriod"/>
            </a:pPr>
            <a:r>
              <a:rPr lang="en-US" u="sng" strike="sngStrike" dirty="0"/>
              <a:t>Initialize data from Table folder </a:t>
            </a:r>
          </a:p>
          <a:p>
            <a:pPr marL="342900" indent="-342900">
              <a:buAutoNum type="arabicPeriod"/>
            </a:pPr>
            <a:r>
              <a:rPr lang="en-US" dirty="0"/>
              <a:t>Use </a:t>
            </a:r>
            <a:r>
              <a:rPr lang="en-US" strike="sngStrike" dirty="0">
                <a:effectLst>
                  <a:outerShdw blurRad="38100" dist="38100" dir="2700000" algn="tl">
                    <a:srgbClr val="000000">
                      <a:alpha val="43137"/>
                    </a:srgbClr>
                  </a:outerShdw>
                </a:effectLst>
              </a:rPr>
              <a:t>Change feed </a:t>
            </a:r>
            <a:r>
              <a:rPr lang="en-US" dirty="0"/>
              <a:t>pipelines to incrementally copy data </a:t>
            </a:r>
          </a:p>
          <a:p>
            <a:pPr marL="342900" indent="-342900">
              <a:buAutoNum type="arabicPeriod"/>
            </a:pPr>
            <a:r>
              <a:rPr lang="en-US" strike="sngStrike" dirty="0"/>
              <a:t>When table is re-initialized, full copy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*Incremental folder for F&amp;O Tables are not yet available – but coming soon</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39</a:t>
            </a:fld>
            <a:endParaRPr lang="en-US"/>
          </a:p>
        </p:txBody>
      </p:sp>
      <p:sp>
        <p:nvSpPr>
          <p:cNvPr id="5" name="Footer Placeholder 4">
            <a:extLst>
              <a:ext uri="{FF2B5EF4-FFF2-40B4-BE49-F238E27FC236}">
                <a16:creationId xmlns:a16="http://schemas.microsoft.com/office/drawing/2014/main" id="{CACF13BF-7AE0-7A40-D196-F2DAEF40705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355357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41</a:t>
            </a:fld>
            <a:endParaRPr lang="en-US"/>
          </a:p>
        </p:txBody>
      </p:sp>
    </p:spTree>
    <p:extLst>
      <p:ext uri="{BB962C8B-B14F-4D97-AF65-F5344CB8AC3E}">
        <p14:creationId xmlns:p14="http://schemas.microsoft.com/office/powerpoint/2010/main" val="12106741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43</a:t>
            </a:fld>
            <a:endParaRPr lang="en-US"/>
          </a:p>
        </p:txBody>
      </p:sp>
      <p:sp>
        <p:nvSpPr>
          <p:cNvPr id="5" name="Footer Placeholder 4">
            <a:extLst>
              <a:ext uri="{FF2B5EF4-FFF2-40B4-BE49-F238E27FC236}">
                <a16:creationId xmlns:a16="http://schemas.microsoft.com/office/drawing/2014/main" id="{466C02E2-8E4A-342D-BF44-91ED472187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07783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Change a single property to export custom tables and entities. Set Allow Row Version Change Tracking to Yes.</a:t>
            </a:r>
          </a:p>
        </p:txBody>
      </p:sp>
      <p:sp>
        <p:nvSpPr>
          <p:cNvPr id="4" name="Slide Number Placeholder 3"/>
          <p:cNvSpPr>
            <a:spLocks noGrp="1"/>
          </p:cNvSpPr>
          <p:nvPr>
            <p:ph type="sldNum" sz="quarter" idx="5"/>
          </p:nvPr>
        </p:nvSpPr>
        <p:spPr/>
        <p:txBody>
          <a:bodyPr/>
          <a:lstStyle/>
          <a:p>
            <a:fld id="{BFA8349C-A21D-4E5A-A46B-7BC27C7F42A3}" type="slidenum">
              <a:rPr lang="en-US" smtClean="0"/>
              <a:t>45</a:t>
            </a:fld>
            <a:endParaRPr lang="en-US"/>
          </a:p>
        </p:txBody>
      </p:sp>
      <p:sp>
        <p:nvSpPr>
          <p:cNvPr id="5" name="Footer Placeholder 4">
            <a:extLst>
              <a:ext uri="{FF2B5EF4-FFF2-40B4-BE49-F238E27FC236}">
                <a16:creationId xmlns:a16="http://schemas.microsoft.com/office/drawing/2014/main" id="{E96C05A6-D95F-E334-5BED-8E09B0BBA0A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24123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46</a:t>
            </a:fld>
            <a:endParaRPr lang="en-US"/>
          </a:p>
        </p:txBody>
      </p:sp>
    </p:spTree>
    <p:extLst>
      <p:ext uri="{BB962C8B-B14F-4D97-AF65-F5344CB8AC3E}">
        <p14:creationId xmlns:p14="http://schemas.microsoft.com/office/powerpoint/2010/main" val="42383754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47</a:t>
            </a:fld>
            <a:endParaRPr lang="en-US"/>
          </a:p>
        </p:txBody>
      </p:sp>
      <p:sp>
        <p:nvSpPr>
          <p:cNvPr id="5" name="Footer Placeholder 4">
            <a:extLst>
              <a:ext uri="{FF2B5EF4-FFF2-40B4-BE49-F238E27FC236}">
                <a16:creationId xmlns:a16="http://schemas.microsoft.com/office/drawing/2014/main" id="{1FD78F66-7286-C340-9465-60DDC35BC3D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2901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How does Dataverse do that?  </a:t>
            </a:r>
          </a:p>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By understanding the data and its intent, Dataverse provides turnkey capabilities in a consistent manner over all its data.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It’s not just a database or storage, it encompasses everything that is needed to build integrated applications, processes, and insights across the enterprise.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This comes in many forms - from data storage, to APIs and business logic and events, to reporting and analytics and AI, to security and compliance.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effectLst/>
                <a:latin typeface="Calibri" panose="020F0502020204030204" pitchFamily="34" charset="0"/>
              </a:rPr>
              <a:t>And because it is a low-code data platform, developers can spend more time focusing on business needs through the configuration of the system and less time building infrastructure.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10/31/2023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221250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49</a:t>
            </a:fld>
            <a:endParaRPr lang="en-US"/>
          </a:p>
        </p:txBody>
      </p:sp>
    </p:spTree>
    <p:extLst>
      <p:ext uri="{BB962C8B-B14F-4D97-AF65-F5344CB8AC3E}">
        <p14:creationId xmlns:p14="http://schemas.microsoft.com/office/powerpoint/2010/main" val="31310472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50</a:t>
            </a:fld>
            <a:endParaRPr lang="en-US"/>
          </a:p>
        </p:txBody>
      </p:sp>
    </p:spTree>
    <p:extLst>
      <p:ext uri="{BB962C8B-B14F-4D97-AF65-F5344CB8AC3E}">
        <p14:creationId xmlns:p14="http://schemas.microsoft.com/office/powerpoint/2010/main" val="12767570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51</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9973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Synapse Link for Dataverse enables Dynapse365 and Power Apps customers to integrate sales, customer service, field service, marketing and Finance and Operations data into Synapse. Once the initial seeding of data is completed, incremental updates will continually run to enable analytics on the most recent and relevant version of the data.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10/31/2023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fld id="{BFA8349C-A21D-4E5A-A46B-7BC27C7F42A3}" type="slidenum">
              <a:rPr lang="en-US" smtClean="0"/>
              <a:t>7</a:t>
            </a:fld>
            <a:endParaRPr lang="en-US"/>
          </a:p>
        </p:txBody>
      </p:sp>
      <p:sp>
        <p:nvSpPr>
          <p:cNvPr id="5" name="Footer Placeholder 4">
            <a:extLst>
              <a:ext uri="{FF2B5EF4-FFF2-40B4-BE49-F238E27FC236}">
                <a16:creationId xmlns:a16="http://schemas.microsoft.com/office/drawing/2014/main" id="{C34D0CEF-DA1F-77A5-5A80-19BFFFEA7BC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0592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900"/>
              </a:spcAft>
              <a:buClrTx/>
              <a:buSzTx/>
              <a:buFontTx/>
              <a:buNone/>
              <a:tabLst/>
              <a:defRPr/>
            </a:pPr>
            <a:r>
              <a:rPr lang="en-US" sz="800" dirty="0"/>
              <a:t>Microsoft Fabric is an all-in-one analytics solution for enterprises that covers everything from data movement to data science, Real-Time Analytics, and business intelligence... it's a data platform for the era of AI, that accelerates and streamlines the your ability to meet your analytical needs.</a:t>
            </a:r>
          </a:p>
          <a:p>
            <a:pPr>
              <a:spcAft>
                <a:spcPts val="900"/>
              </a:spcAft>
              <a:defRPr/>
            </a:pPr>
            <a:endParaRPr lang="en-US" sz="800" dirty="0">
              <a:solidFill>
                <a:srgbClr val="000000"/>
              </a:solidFill>
              <a:latin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2023-10-31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92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using Dynamics or PowerApps, your data is already in Dataverse. With one click, you can work with your data in Microsoft Fabric.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10/31/2023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Fabric to work with all the worlds data in One Lake. Data engineers can use SQL, apply AI, combine data, re-shape and build summaries. Get insights on all your data.</a:t>
            </a:r>
          </a:p>
          <a:p>
            <a:endParaRPr lang="en-US" dirty="0"/>
          </a:p>
          <a:p>
            <a:r>
              <a:rPr lang="en-US" dirty="0"/>
              <a:t>Those insights are not useful unless you can take action and drive decisions. With a few clicks, your Data in </a:t>
            </a:r>
            <a:r>
              <a:rPr lang="en-US" dirty="0" err="1"/>
              <a:t>OneLake</a:t>
            </a:r>
            <a:r>
              <a:rPr lang="en-US" dirty="0"/>
              <a:t> appears as tables in Dataverse – you can build Low code apps and build automations.</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10/31/2023 12:18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92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0.png"/><Relationship Id="rId4" Type="http://schemas.openxmlformats.org/officeDocument/2006/relationships/image" Target="../media/image72.sv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8.png"/><Relationship Id="rId1" Type="http://schemas.openxmlformats.org/officeDocument/2006/relationships/slideMaster" Target="../slideMasters/slideMaster8.xml"/><Relationship Id="rId4" Type="http://schemas.openxmlformats.org/officeDocument/2006/relationships/image" Target="../media/image99.png"/></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10.xml"/><Relationship Id="rId4" Type="http://schemas.openxmlformats.org/officeDocument/2006/relationships/image" Target="../media/image53.jpeg"/></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10.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4" Type="http://schemas.openxmlformats.org/officeDocument/2006/relationships/image" Target="../media/image47.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10.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10.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14.png"/><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 Id="rId4" Type="http://schemas.openxmlformats.org/officeDocument/2006/relationships/image" Target="../media/image23.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jpeg"/><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jpeg"/><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Master" Target="../slideMasters/slideMaster12.xml"/><Relationship Id="rId4" Type="http://schemas.openxmlformats.org/officeDocument/2006/relationships/image" Target="../media/image121.png"/></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376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5536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7215925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19632528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7428857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3224343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6133947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2910721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9857912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33435121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1712752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3348279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56087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1598809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37615325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18576593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19645141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869028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3186133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6338002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7472586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32214938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18540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537534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36020785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24771281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0844744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10/31/2023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19087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21173889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39791560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2560717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1056383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298316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09016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767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412301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0770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707873"/>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475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747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340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549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851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73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9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90494272"/>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48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7538208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794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50521680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88192040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254796123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485031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123226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408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956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27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923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6763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04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358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3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0549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18196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40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6444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952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2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649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43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020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411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661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2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269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18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7116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16646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10490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6710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4356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1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159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254006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0728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45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033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162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183168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88759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348821"/>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36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48170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18416082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5292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8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5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50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76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CDE-DD80-C9A8-0454-EFEA4D431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7897-C454-D462-76A3-0540B6FD6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5D0D5-FECE-53AB-1736-41509363FF54}"/>
              </a:ext>
            </a:extLst>
          </p:cNvPr>
          <p:cNvSpPr>
            <a:spLocks noGrp="1"/>
          </p:cNvSpPr>
          <p:nvPr>
            <p:ph type="dt" sz="half" idx="10"/>
          </p:nvPr>
        </p:nvSpPr>
        <p:spPr/>
        <p:txBody>
          <a:bodyPr/>
          <a:lstStyle/>
          <a:p>
            <a:fld id="{D42FBFD9-3B9C-4FE2-823D-1622C7386662}" type="datetimeFigureOut">
              <a:rPr lang="en-US" smtClean="0"/>
              <a:t>10/31/2023</a:t>
            </a:fld>
            <a:endParaRPr lang="en-US"/>
          </a:p>
        </p:txBody>
      </p:sp>
      <p:sp>
        <p:nvSpPr>
          <p:cNvPr id="5" name="Footer Placeholder 4">
            <a:extLst>
              <a:ext uri="{FF2B5EF4-FFF2-40B4-BE49-F238E27FC236}">
                <a16:creationId xmlns:a16="http://schemas.microsoft.com/office/drawing/2014/main" id="{C916F583-9829-1604-4842-DC0519D7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E1B0E-51F1-05FD-F984-A28B6B8E17A7}"/>
              </a:ext>
            </a:extLst>
          </p:cNvPr>
          <p:cNvSpPr>
            <a:spLocks noGrp="1"/>
          </p:cNvSpPr>
          <p:nvPr>
            <p:ph type="sldNum" sz="quarter" idx="12"/>
          </p:nvPr>
        </p:nvSpPr>
        <p:spPr/>
        <p:txBody>
          <a:bodyPr/>
          <a:lstStyle/>
          <a:p>
            <a:fld id="{D42A6ED8-30DD-488D-A26F-A975B70119F7}" type="slidenum">
              <a:rPr lang="en-US" smtClean="0"/>
              <a:t>‹#›</a:t>
            </a:fld>
            <a:endParaRPr lang="en-US"/>
          </a:p>
        </p:txBody>
      </p:sp>
    </p:spTree>
    <p:extLst>
      <p:ext uri="{BB962C8B-B14F-4D97-AF65-F5344CB8AC3E}">
        <p14:creationId xmlns:p14="http://schemas.microsoft.com/office/powerpoint/2010/main" val="25482084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251097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4010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12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9442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410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5623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7009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03665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0650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210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003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64571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026444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19092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44932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2827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7222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91457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8598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64180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6502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48460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60887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2801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28413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0021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857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8368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10/31/2023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143002927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b="8314"/>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49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1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1436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98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94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34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1304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59100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626766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332513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960422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67068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7430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6164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472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4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225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55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7465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219838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1017093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692402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5932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5021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96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store inside of a building&#10;&#10;Description automatically generated">
            <a:extLst>
              <a:ext uri="{FF2B5EF4-FFF2-40B4-BE49-F238E27FC236}">
                <a16:creationId xmlns:a16="http://schemas.microsoft.com/office/drawing/2014/main" id="{7A1DCD74-4607-4097-90E1-B4809E5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0AE78CFB-87CE-4135-8DF0-FE24EB3DF5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530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itle 1">
            <a:extLst>
              <a:ext uri="{FF2B5EF4-FFF2-40B4-BE49-F238E27FC236}">
                <a16:creationId xmlns:a16="http://schemas.microsoft.com/office/drawing/2014/main" id="{64B37550-97D9-40D1-9AAF-01BA9D16EA0F}"/>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02BD5153-0F09-4772-AAB7-B6596932F74B}"/>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E034B0A7-3D8F-402F-BA17-F5BD434A2D4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9309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178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5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0898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338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22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305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310DCFB-1E0A-BFDD-0ACB-FCEE09BA6594}"/>
              </a:ext>
            </a:extLst>
          </p:cNvPr>
          <p:cNvSpPr/>
          <p:nvPr userDrawn="1"/>
        </p:nvSpPr>
        <p:spPr bwMode="auto">
          <a:xfrm>
            <a:off x="584200" y="1228436"/>
            <a:ext cx="11022013" cy="532014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chemeClr val="tx1">
                <a:alpha val="25000"/>
              </a:schemeClr>
            </a:outerShdw>
          </a:effectLst>
        </p:spPr>
        <p:txBody>
          <a:bodyPr rot="0" spcFirstLastPara="0" vertOverflow="overflow" horzOverflow="overflow" vert="horz" wrap="square" lIns="274320" tIns="457200" rIns="2743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8565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2011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2315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511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661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9513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8239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4302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0863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001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5027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880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91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84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986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02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801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08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6351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24">
                      <a:schemeClr val="tx1"/>
                    </a:gs>
                    <a:gs pos="125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192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37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462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001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861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5697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284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9439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557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248969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75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40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51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362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40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535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700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20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72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371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91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688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5714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83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7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65898"/>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04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027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457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9052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897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75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8200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00510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107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6267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64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91709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35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4528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9451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22801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327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6772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6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0258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7598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9657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0323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0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1915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54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75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4920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5771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14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01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75390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008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9767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10/31/2023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28939027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6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8752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61150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452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95953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32244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106840943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730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23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33098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7435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95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9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2786-9D34-B95A-601B-BB0EB6FBB4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D9E2E5-1CDD-DB56-3730-1AD582ACEC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D7F9A8-A847-C459-FEE6-80C5DCE8BDCC}"/>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5" name="Footer Placeholder 4">
            <a:extLst>
              <a:ext uri="{FF2B5EF4-FFF2-40B4-BE49-F238E27FC236}">
                <a16:creationId xmlns:a16="http://schemas.microsoft.com/office/drawing/2014/main" id="{992CD0EA-E109-47E4-4306-C7A1BA123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861DDB-E541-F91F-856C-2526B4ACBDA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420543177"/>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86FA8-7F66-A960-DAB1-E88BF41F39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88DE0E-6C80-D281-E3AA-AFCCA4CB56E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4E2613-ED7C-5FAF-E09F-E01EEB3D3DB8}"/>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5" name="Footer Placeholder 4">
            <a:extLst>
              <a:ext uri="{FF2B5EF4-FFF2-40B4-BE49-F238E27FC236}">
                <a16:creationId xmlns:a16="http://schemas.microsoft.com/office/drawing/2014/main" id="{720E6A69-5EC0-D4FE-E516-43A7368CED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3EC54C-E288-0D58-E16A-F6DF85B85FE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891734453"/>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6AA5E-1A99-A306-B181-A4248E512F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68CDFD-7EB0-3553-C6CC-6C66A44F12C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7728EE6-D6B6-F3ED-561F-8840E55D3696}"/>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5" name="Footer Placeholder 4">
            <a:extLst>
              <a:ext uri="{FF2B5EF4-FFF2-40B4-BE49-F238E27FC236}">
                <a16:creationId xmlns:a16="http://schemas.microsoft.com/office/drawing/2014/main" id="{BDEC748E-863D-485C-90CC-0E11595C9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D09FC-1825-98EB-BFCC-647A42483939}"/>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6483892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44932-37EA-0A45-394B-955FC93133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DD4AF2-3B89-5604-75E1-11BFD5DA2C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3C8D88-D330-2B45-418B-FFC2726299B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4713E0-5E9E-0048-1B0A-1472B9F701CA}"/>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6" name="Footer Placeholder 5">
            <a:extLst>
              <a:ext uri="{FF2B5EF4-FFF2-40B4-BE49-F238E27FC236}">
                <a16:creationId xmlns:a16="http://schemas.microsoft.com/office/drawing/2014/main" id="{1E3594DE-0304-A700-B55A-F3F131811A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152EC8-DD6F-0997-3C6A-7919F98BBDA1}"/>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278262186"/>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7E14-5650-04B1-3AAA-456E7E770D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578838-7C44-3652-BCB1-9311CAD225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4A765-8846-39C1-3056-7F46B9471D9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8228CC-3181-B92E-4CE1-5AEFDDCBEA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DAE079-61D8-B0CB-4919-D1810E9AD7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FA8644F-12EA-57F0-FAF9-8DB17529184C}"/>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8" name="Footer Placeholder 7">
            <a:extLst>
              <a:ext uri="{FF2B5EF4-FFF2-40B4-BE49-F238E27FC236}">
                <a16:creationId xmlns:a16="http://schemas.microsoft.com/office/drawing/2014/main" id="{2BCEE4B3-53F9-1A83-009F-75BCBEC71FD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4A7D2-8230-1ACE-C7FE-D89B0664E3A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260422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506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89C44-E5C7-D813-80DB-C8FB11A24D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711211-C48F-2B76-C13E-9A359CD753BA}"/>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4" name="Footer Placeholder 3">
            <a:extLst>
              <a:ext uri="{FF2B5EF4-FFF2-40B4-BE49-F238E27FC236}">
                <a16:creationId xmlns:a16="http://schemas.microsoft.com/office/drawing/2014/main" id="{7D74A58B-A48A-1F0C-6126-243CDDC4C5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773EE4-83DB-4792-4944-51D0C1564838}"/>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2548926939"/>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27E4A4-131D-3641-B1DA-40E604D23954}"/>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3" name="Footer Placeholder 2">
            <a:extLst>
              <a:ext uri="{FF2B5EF4-FFF2-40B4-BE49-F238E27FC236}">
                <a16:creationId xmlns:a16="http://schemas.microsoft.com/office/drawing/2014/main" id="{8F39CB65-89D4-17A4-C6D6-8596F10FEF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7398D56-15AF-8B24-3808-C06B4A4C93BB}"/>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925884297"/>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05D9-CCEB-F86D-0DD1-951FC3DB1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E4DAB0-EBC6-A214-5BC9-75F6D01318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FF787-111C-2D13-5258-8AD1BE052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E6937D-F59D-F9AD-BCE6-DD5A5BC926DF}"/>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6" name="Footer Placeholder 5">
            <a:extLst>
              <a:ext uri="{FF2B5EF4-FFF2-40B4-BE49-F238E27FC236}">
                <a16:creationId xmlns:a16="http://schemas.microsoft.com/office/drawing/2014/main" id="{6073555B-B4F9-9C63-228C-1C02C0E44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AABAD2-D3DB-5B3E-E3CE-87857129F355}"/>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812576237"/>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E6CD8-A499-7956-D62E-1DD2D85779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B2C045-CA4B-A693-EDE0-09D07FD2C3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C27A68-8660-CFC4-1292-B6B8E47764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CEE232-6769-1CD7-7025-6BC0046D2B26}"/>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6" name="Footer Placeholder 5">
            <a:extLst>
              <a:ext uri="{FF2B5EF4-FFF2-40B4-BE49-F238E27FC236}">
                <a16:creationId xmlns:a16="http://schemas.microsoft.com/office/drawing/2014/main" id="{5B8E4CB1-8A5A-9005-70D4-A1C614A5A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5BFA0F-4AE7-82C9-4277-751A2FD757C3}"/>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153160112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E647-1280-8B95-1056-1A90011CA71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DE6DAF-25AC-D684-BF67-9C6584BBF3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0F8582-D370-86AC-094B-2BA6EAB5309B}"/>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5" name="Footer Placeholder 4">
            <a:extLst>
              <a:ext uri="{FF2B5EF4-FFF2-40B4-BE49-F238E27FC236}">
                <a16:creationId xmlns:a16="http://schemas.microsoft.com/office/drawing/2014/main" id="{6E605A46-C3D9-CD38-B969-54FDF55AA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1290F7-04D1-DF83-4AEE-6C2603A3DC7F}"/>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3895334031"/>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B76A7F-6785-84B8-A95A-2253EF76D26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359EB56-3923-073B-E630-96AC1D87B3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085EC4-2FEC-D9B0-0EFA-A50402DBA99D}"/>
              </a:ext>
            </a:extLst>
          </p:cNvPr>
          <p:cNvSpPr>
            <a:spLocks noGrp="1"/>
          </p:cNvSpPr>
          <p:nvPr>
            <p:ph type="dt" sz="half" idx="10"/>
          </p:nvPr>
        </p:nvSpPr>
        <p:spPr/>
        <p:txBody>
          <a:bodyPr/>
          <a:lstStyle/>
          <a:p>
            <a:fld id="{EA6E57EC-4355-4243-9330-4A695C4143B0}" type="datetimeFigureOut">
              <a:rPr lang="en-US" smtClean="0"/>
              <a:t>10/31/2023</a:t>
            </a:fld>
            <a:endParaRPr lang="en-US"/>
          </a:p>
        </p:txBody>
      </p:sp>
      <p:sp>
        <p:nvSpPr>
          <p:cNvPr id="5" name="Footer Placeholder 4">
            <a:extLst>
              <a:ext uri="{FF2B5EF4-FFF2-40B4-BE49-F238E27FC236}">
                <a16:creationId xmlns:a16="http://schemas.microsoft.com/office/drawing/2014/main" id="{126A4E87-1091-DCC5-B703-1A28D7C5B1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9A269-E2F2-FB78-D4CF-497ADC0D1A1D}"/>
              </a:ext>
            </a:extLst>
          </p:cNvPr>
          <p:cNvSpPr>
            <a:spLocks noGrp="1"/>
          </p:cNvSpPr>
          <p:nvPr>
            <p:ph type="sldNum" sz="quarter" idx="12"/>
          </p:nvPr>
        </p:nvSpPr>
        <p:spPr/>
        <p:txBody>
          <a:bodyPr/>
          <a:lstStyle/>
          <a:p>
            <a:fld id="{A251400E-3C90-45BA-8D1E-F8F8CDBF1E87}" type="slidenum">
              <a:rPr lang="en-US" smtClean="0"/>
              <a:t>‹#›</a:t>
            </a:fld>
            <a:endParaRPr lang="en-US"/>
          </a:p>
        </p:txBody>
      </p:sp>
    </p:spTree>
    <p:extLst>
      <p:ext uri="{BB962C8B-B14F-4D97-AF65-F5344CB8AC3E}">
        <p14:creationId xmlns:p14="http://schemas.microsoft.com/office/powerpoint/2010/main" val="786616586"/>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2359728"/>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94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6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8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3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5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53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80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883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17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888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6171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8898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0722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1890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0956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0243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97674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3534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451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03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1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87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7530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27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5440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410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1982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191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156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098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536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15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59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66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762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089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2907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59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2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1095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1619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2658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917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80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922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9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24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07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60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48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226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60572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2592621"/>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4383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82789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2506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36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19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04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00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37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8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743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65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347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2564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73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248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16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78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74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6551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341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621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7628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6425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88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402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945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357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506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630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9560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244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9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68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07751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335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611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213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452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0158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6475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66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42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3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3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1332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68808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2000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69F-6C95-264A-AE45-0BCDA099BBA9}"/>
              </a:ext>
            </a:extLst>
          </p:cNvPr>
          <p:cNvSpPr>
            <a:spLocks noGrp="1"/>
          </p:cNvSpPr>
          <p:nvPr>
            <p:ph type="title"/>
          </p:nvPr>
        </p:nvSpPr>
        <p:spPr>
          <a:xfrm>
            <a:off x="838200" y="365126"/>
            <a:ext cx="10515600" cy="11906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8CDA9A-1753-2F47-ADF0-066FCA9754E6}"/>
              </a:ext>
            </a:extLst>
          </p:cNvPr>
          <p:cNvSpPr>
            <a:spLocks noGrp="1"/>
          </p:cNvSpPr>
          <p:nvPr>
            <p:ph idx="1"/>
          </p:nvPr>
        </p:nvSpPr>
        <p:spPr>
          <a:xfrm>
            <a:off x="838200" y="1825625"/>
            <a:ext cx="10515600" cy="391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091F6B2-1817-524B-B18C-D6061C365A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cxnSp>
        <p:nvCxnSpPr>
          <p:cNvPr id="9" name="Straight Connector 8">
            <a:extLst>
              <a:ext uri="{FF2B5EF4-FFF2-40B4-BE49-F238E27FC236}">
                <a16:creationId xmlns:a16="http://schemas.microsoft.com/office/drawing/2014/main" id="{5CA79DF6-6B36-8C45-97C4-896904836125}"/>
              </a:ext>
            </a:extLst>
          </p:cNvPr>
          <p:cNvCxnSpPr/>
          <p:nvPr userDrawn="1"/>
        </p:nvCxnSpPr>
        <p:spPr>
          <a:xfrm>
            <a:off x="838200" y="1690688"/>
            <a:ext cx="105156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B59F7C-9731-8849-ACF0-C8C5CC333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1" name="Picture 10">
            <a:extLst>
              <a:ext uri="{FF2B5EF4-FFF2-40B4-BE49-F238E27FC236}">
                <a16:creationId xmlns:a16="http://schemas.microsoft.com/office/drawing/2014/main" id="{44478601-086C-A44A-AF4B-468F552DB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226671655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085021"/>
      </p:ext>
    </p:extLst>
  </p:cSld>
  <p:clrMapOvr>
    <a:masterClrMapping/>
  </p:clrMapOvr>
  <p:transition>
    <p:fade/>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002773"/>
      </p:ext>
    </p:extLst>
  </p:cSld>
  <p:clrMapOvr>
    <a:masterClrMapping/>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41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6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65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597896" y="1119816"/>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30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10/31/2023</a:t>
            </a:fld>
            <a:endParaRPr lang="en-US"/>
          </a:p>
        </p:txBody>
      </p:sp>
      <p:sp>
        <p:nvSpPr>
          <p:cNvPr id="5" name="TextBox 4">
            <a:extLst>
              <a:ext uri="{FF2B5EF4-FFF2-40B4-BE49-F238E27FC236}">
                <a16:creationId xmlns:a16="http://schemas.microsoft.com/office/drawing/2014/main" id="{D2B43BEC-FE2F-44BD-9C0A-A1173FF85C38}"/>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2358129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727980"/>
      </p:ext>
    </p:extLst>
  </p:cSld>
  <p:clrMapOvr>
    <a:masterClrMapping/>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4980"/>
      </p:ext>
    </p:extLst>
  </p:cSld>
  <p:clrMapOvr>
    <a:masterClrMapping/>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07CA947-A248-B049-AC7A-80E2A937B92B}"/>
              </a:ext>
            </a:extLst>
          </p:cNvPr>
          <p:cNvSpPr>
            <a:spLocks noGrp="1"/>
          </p:cNvSpPr>
          <p:nvPr>
            <p:ph idx="1"/>
          </p:nvPr>
        </p:nvSpPr>
        <p:spPr>
          <a:xfrm>
            <a:off x="0" y="0"/>
            <a:ext cx="12192000" cy="6857999"/>
          </a:xfrm>
        </p:spPr>
        <p:txBody>
          <a:bodyPr/>
          <a:lstStyle>
            <a:lvl1pPr marL="0" indent="0">
              <a:buNone/>
              <a:defRPr/>
            </a:lvl1pPr>
          </a:lstStyle>
          <a:p>
            <a:pPr lvl="0"/>
            <a:endParaRPr lang="en-GB" noProof="0"/>
          </a:p>
        </p:txBody>
      </p:sp>
      <p:sp>
        <p:nvSpPr>
          <p:cNvPr id="3" name="Pladsholder til dato 2">
            <a:extLst>
              <a:ext uri="{FF2B5EF4-FFF2-40B4-BE49-F238E27FC236}">
                <a16:creationId xmlns:a16="http://schemas.microsoft.com/office/drawing/2014/main" id="{FC82E28F-39E3-994B-8D41-9055B095E41B}"/>
              </a:ext>
            </a:extLst>
          </p:cNvPr>
          <p:cNvSpPr>
            <a:spLocks noGrp="1"/>
          </p:cNvSpPr>
          <p:nvPr>
            <p:ph type="dt" sz="half" idx="10"/>
          </p:nvPr>
        </p:nvSpPr>
        <p:spPr/>
        <p:txBody>
          <a:bodyPr/>
          <a:lstStyle/>
          <a:p>
            <a:fld id="{F31388B1-1568-4556-8265-1D082B7C740A}" type="datetime3">
              <a:rPr lang="en-US" smtClean="0"/>
              <a:t>31 October 2023</a:t>
            </a:fld>
            <a:endParaRPr lang="en-GB"/>
          </a:p>
        </p:txBody>
      </p:sp>
      <p:sp>
        <p:nvSpPr>
          <p:cNvPr id="4" name="Pladsholder til sidefod 3">
            <a:extLst>
              <a:ext uri="{FF2B5EF4-FFF2-40B4-BE49-F238E27FC236}">
                <a16:creationId xmlns:a16="http://schemas.microsoft.com/office/drawing/2014/main" id="{71DA50FE-0722-5D43-B1E0-97DE9918D2A9}"/>
              </a:ext>
            </a:extLst>
          </p:cNvPr>
          <p:cNvSpPr>
            <a:spLocks noGrp="1"/>
          </p:cNvSpPr>
          <p:nvPr>
            <p:ph type="ftr" sz="quarter" idx="11"/>
          </p:nvPr>
        </p:nvSpPr>
        <p:spPr/>
        <p:txBody>
          <a:bodyPr/>
          <a:lstStyle/>
          <a:p>
            <a:r>
              <a:rPr lang="en-GB"/>
              <a:t>Novo Nordisk company presentation</a:t>
            </a:r>
          </a:p>
        </p:txBody>
      </p:sp>
      <p:sp>
        <p:nvSpPr>
          <p:cNvPr id="5" name="Pladsholder til slidenummer 4">
            <a:extLst>
              <a:ext uri="{FF2B5EF4-FFF2-40B4-BE49-F238E27FC236}">
                <a16:creationId xmlns:a16="http://schemas.microsoft.com/office/drawing/2014/main" id="{1C67B352-DB9C-B442-8642-1B8982B76177}"/>
              </a:ext>
            </a:extLst>
          </p:cNvPr>
          <p:cNvSpPr>
            <a:spLocks noGrp="1"/>
          </p:cNvSpPr>
          <p:nvPr>
            <p:ph type="sldNum" sz="quarter" idx="12"/>
          </p:nvPr>
        </p:nvSpPr>
        <p:spPr/>
        <p:txBody>
          <a:bodyPr/>
          <a:lstStyle/>
          <a:p>
            <a:fld id="{23AA811B-2EBD-4900-905E-5BE206449611}" type="slidenum">
              <a:rPr lang="en-GB" smtClean="0"/>
              <a:pPr/>
              <a:t>‹#›</a:t>
            </a:fld>
            <a:endParaRPr lang="en-GB"/>
          </a:p>
        </p:txBody>
      </p:sp>
      <p:sp>
        <p:nvSpPr>
          <p:cNvPr id="9" name="Title 1">
            <a:extLst>
              <a:ext uri="{FF2B5EF4-FFF2-40B4-BE49-F238E27FC236}">
                <a16:creationId xmlns:a16="http://schemas.microsoft.com/office/drawing/2014/main" id="{B174AD13-491D-0C4F-899F-BA6C1859450D}"/>
              </a:ext>
            </a:extLst>
          </p:cNvPr>
          <p:cNvSpPr>
            <a:spLocks noGrp="1"/>
          </p:cNvSpPr>
          <p:nvPr>
            <p:ph type="ctrTitle" hasCustomPrompt="1"/>
          </p:nvPr>
        </p:nvSpPr>
        <p:spPr>
          <a:xfrm>
            <a:off x="647999" y="648000"/>
            <a:ext cx="8652001" cy="5562000"/>
          </a:xfrm>
        </p:spPr>
        <p:txBody>
          <a:bodyPr bIns="144000" anchor="ctr"/>
          <a:lstStyle>
            <a:lvl1pPr algn="l">
              <a:lnSpc>
                <a:spcPct val="120000"/>
              </a:lnSpc>
              <a:defRPr sz="4400">
                <a:solidFill>
                  <a:schemeClr val="bg1"/>
                </a:solidFill>
              </a:defRPr>
            </a:lvl1pPr>
          </a:lstStyle>
          <a:p>
            <a:r>
              <a:rPr lang="en-GB"/>
              <a:t>Click to add title</a:t>
            </a:r>
          </a:p>
        </p:txBody>
      </p:sp>
      <p:sp>
        <p:nvSpPr>
          <p:cNvPr id="12" name="Tekstfelt 11">
            <a:extLst>
              <a:ext uri="{FF2B5EF4-FFF2-40B4-BE49-F238E27FC236}">
                <a16:creationId xmlns:a16="http://schemas.microsoft.com/office/drawing/2014/main" id="{4720C430-4F9A-7E41-86D6-421B573E3695}"/>
              </a:ext>
            </a:extLst>
          </p:cNvPr>
          <p:cNvSpPr txBox="1"/>
          <p:nvPr userDrawn="1"/>
        </p:nvSpPr>
        <p:spPr>
          <a:xfrm>
            <a:off x="11839074" y="347579"/>
            <a:ext cx="65" cy="343235"/>
          </a:xfrm>
          <a:prstGeom prst="rect">
            <a:avLst/>
          </a:prstGeom>
          <a:noFill/>
        </p:spPr>
        <p:txBody>
          <a:bodyPr wrap="none" lIns="0" tIns="0" rIns="0" bIns="0" rtlCol="0">
            <a:spAutoFit/>
          </a:bodyPr>
          <a:lstStyle/>
          <a:p>
            <a:pPr algn="l">
              <a:lnSpc>
                <a:spcPct val="120000"/>
              </a:lnSpc>
            </a:pPr>
            <a:endParaRPr lang="da-DK" sz="2000">
              <a:solidFill>
                <a:schemeClr val="tx2"/>
              </a:solidFill>
            </a:endParaRPr>
          </a:p>
        </p:txBody>
      </p:sp>
    </p:spTree>
    <p:extLst>
      <p:ext uri="{BB962C8B-B14F-4D97-AF65-F5344CB8AC3E}">
        <p14:creationId xmlns:p14="http://schemas.microsoft.com/office/powerpoint/2010/main" val="91893177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spTree>
    <p:extLst>
      <p:ext uri="{BB962C8B-B14F-4D97-AF65-F5344CB8AC3E}">
        <p14:creationId xmlns:p14="http://schemas.microsoft.com/office/powerpoint/2010/main" val="21227455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2184-2B91-59FB-4B6C-4AFA7738B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16176-F910-8729-3257-EB8A6E9AD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D5AF-9D37-2B3E-17A1-FDCA5440956E}"/>
              </a:ext>
            </a:extLst>
          </p:cNvPr>
          <p:cNvSpPr>
            <a:spLocks noGrp="1"/>
          </p:cNvSpPr>
          <p:nvPr>
            <p:ph type="dt" sz="half" idx="10"/>
          </p:nvPr>
        </p:nvSpPr>
        <p:spPr/>
        <p:txBody>
          <a:bodyPr/>
          <a:lstStyle/>
          <a:p>
            <a:fld id="{5C3CAEDB-C4BF-4672-96AC-335BB727229A}" type="datetimeFigureOut">
              <a:rPr lang="en-US" smtClean="0"/>
              <a:t>10/31/2023</a:t>
            </a:fld>
            <a:endParaRPr lang="en-US"/>
          </a:p>
        </p:txBody>
      </p:sp>
      <p:sp>
        <p:nvSpPr>
          <p:cNvPr id="5" name="Footer Placeholder 4">
            <a:extLst>
              <a:ext uri="{FF2B5EF4-FFF2-40B4-BE49-F238E27FC236}">
                <a16:creationId xmlns:a16="http://schemas.microsoft.com/office/drawing/2014/main" id="{CA2CC41E-00E5-51BA-1CA1-83BAAA550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F8010-7601-94C1-C467-FA519E2DCE5B}"/>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205032664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854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00C0-8384-CE36-63CA-F893D8CF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DDEF7-5E6A-ACB7-5D9C-A04559BE4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541C81-3CCD-8656-E992-41D727E6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8ACE-B754-7FCC-A8C7-2E936891A187}"/>
              </a:ext>
            </a:extLst>
          </p:cNvPr>
          <p:cNvSpPr>
            <a:spLocks noGrp="1"/>
          </p:cNvSpPr>
          <p:nvPr>
            <p:ph type="dt" sz="half" idx="10"/>
          </p:nvPr>
        </p:nvSpPr>
        <p:spPr/>
        <p:txBody>
          <a:bodyPr/>
          <a:lstStyle/>
          <a:p>
            <a:fld id="{5C3CAEDB-C4BF-4672-96AC-335BB727229A}" type="datetimeFigureOut">
              <a:rPr lang="en-US" smtClean="0"/>
              <a:t>10/31/2023</a:t>
            </a:fld>
            <a:endParaRPr lang="en-US"/>
          </a:p>
        </p:txBody>
      </p:sp>
      <p:sp>
        <p:nvSpPr>
          <p:cNvPr id="6" name="Footer Placeholder 5">
            <a:extLst>
              <a:ext uri="{FF2B5EF4-FFF2-40B4-BE49-F238E27FC236}">
                <a16:creationId xmlns:a16="http://schemas.microsoft.com/office/drawing/2014/main" id="{DCE30E23-469E-0732-AB10-565B48A62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01C-C1C0-BB3E-51E6-BD23CAD7268F}"/>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3580903433"/>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spTree>
    <p:extLst>
      <p:ext uri="{BB962C8B-B14F-4D97-AF65-F5344CB8AC3E}">
        <p14:creationId xmlns:p14="http://schemas.microsoft.com/office/powerpoint/2010/main" val="1223300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11751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73333024"/>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7894919"/>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10/31/2023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52616107"/>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10/31/2023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1662873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09708773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7530008"/>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10/31/2023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66333271"/>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10/31/2023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74315750"/>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61983131"/>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114131649"/>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50428128"/>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10/31/2023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90443368"/>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10/31/2023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498720277"/>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10/31/2023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55741736"/>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10/31/2023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121676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989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10/31/2023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207797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10/31/2023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03190305"/>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59721877"/>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10/31/2023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43081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10/31/2023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7450164"/>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10/31/2023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814544715"/>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6185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5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cSld name="5_Large Number Divider 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solidFill>
            <a:schemeClr val="bg1"/>
          </a:solid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6"/>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76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DC2-0AEA-3D40-AA9B-02AA4EDE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11ADDA-39DE-3F4C-9738-ECF89BC4E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CE9C248-D341-A747-B581-BDC9ACD9D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7E2E4B4-7F91-F744-9527-861D8134A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C48348AA-447C-4544-A432-38C99CFCEA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
        <p:nvSpPr>
          <p:cNvPr id="12" name="Content Placeholder 11">
            <a:extLst>
              <a:ext uri="{FF2B5EF4-FFF2-40B4-BE49-F238E27FC236}">
                <a16:creationId xmlns:a16="http://schemas.microsoft.com/office/drawing/2014/main" id="{798FAC04-D684-5F47-B8C8-674D36CBBC94}"/>
              </a:ext>
            </a:extLst>
          </p:cNvPr>
          <p:cNvSpPr>
            <a:spLocks noGrp="1"/>
          </p:cNvSpPr>
          <p:nvPr>
            <p:ph sz="quarter" idx="10"/>
          </p:nvPr>
        </p:nvSpPr>
        <p:spPr>
          <a:xfrm>
            <a:off x="5029200" y="457200"/>
            <a:ext cx="6967538" cy="5411788"/>
          </a:xfrm>
        </p:spPr>
        <p:txBody>
          <a:bodyPr anchor="ctr"/>
          <a:lstStyle>
            <a:lvl1pPr algn="ctr">
              <a:defRPr b="0" i="0">
                <a:latin typeface="Segoe UI" panose="020B0502040204020203" pitchFamily="34" charset="0"/>
                <a:cs typeface="Segoe UI" panose="020B0502040204020203" pitchFamily="34" charset="0"/>
              </a:defRPr>
            </a:lvl1pPr>
          </a:lstStyle>
          <a:p>
            <a:pPr lvl="0"/>
            <a:endParaRPr lang="en-US"/>
          </a:p>
        </p:txBody>
      </p:sp>
    </p:spTree>
    <p:extLst>
      <p:ext uri="{BB962C8B-B14F-4D97-AF65-F5344CB8AC3E}">
        <p14:creationId xmlns:p14="http://schemas.microsoft.com/office/powerpoint/2010/main" val="57888134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80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1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6774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10/31/2023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1777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50775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3182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23550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63519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61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20689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6690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063173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152899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55069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8639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760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3" name="TextBox 2">
            <a:extLst>
              <a:ext uri="{FF2B5EF4-FFF2-40B4-BE49-F238E27FC236}">
                <a16:creationId xmlns:a16="http://schemas.microsoft.com/office/drawing/2014/main" id="{B22B3F53-0934-1505-B9EC-CA3A4C29F6CD}"/>
              </a:ext>
            </a:extLst>
          </p:cNvPr>
          <p:cNvSpPr txBox="1"/>
          <p:nvPr userDrawn="1"/>
        </p:nvSpPr>
        <p:spPr>
          <a:xfrm>
            <a:off x="124298" y="6575623"/>
            <a:ext cx="3994555" cy="184666"/>
          </a:xfrm>
          <a:prstGeom prst="rect">
            <a:avLst/>
          </a:prstGeom>
          <a:noFill/>
        </p:spPr>
        <p:txBody>
          <a:bodyPr wrap="none" lIns="0" tIns="0" rIns="0" bIns="0" rtlCol="0">
            <a:spAutoFit/>
          </a:bodyPr>
          <a:lstStyle/>
          <a:p>
            <a:pPr algn="l"/>
            <a:r>
              <a:rPr lang="en-US" sz="1200"/>
              <a:t>Draft shared with customers under NDA, Ver 0.7, Aug-2023</a:t>
            </a:r>
          </a:p>
        </p:txBody>
      </p:sp>
    </p:spTree>
    <p:extLst>
      <p:ext uri="{BB962C8B-B14F-4D97-AF65-F5344CB8AC3E}">
        <p14:creationId xmlns:p14="http://schemas.microsoft.com/office/powerpoint/2010/main" val="115113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6097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76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64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703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448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0664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91165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78856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0779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531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3573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765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007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5646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07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3229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232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66422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31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8566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2108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2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687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174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4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362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374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6222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9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647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20928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529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group of people in a meeting sitting at a table using laptops and tablets">
            <a:extLst>
              <a:ext uri="{FF2B5EF4-FFF2-40B4-BE49-F238E27FC236}">
                <a16:creationId xmlns:a16="http://schemas.microsoft.com/office/drawing/2014/main" id="{1C3DAA90-CCB2-4065-83A1-D252E4D0B9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68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52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1"/>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5998" b="0" i="0" u="none" strike="noStrike" kern="1200" cap="none" spc="0" normalizeH="0" baseline="0" noProof="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3"/>
            <a:ext cx="3288038" cy="312073"/>
            <a:chOff x="457460" y="444005"/>
            <a:chExt cx="3288038" cy="312073"/>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12073"/>
            </a:xfrm>
            <a:prstGeom prst="rect">
              <a:avLst/>
            </a:prstGeom>
            <a:noFill/>
          </p:spPr>
          <p:txBody>
            <a:bodyPr wrap="square" rtlCol="0">
              <a:spAutoFit/>
            </a:bodyPr>
            <a:lstStyle/>
            <a:p>
              <a:r>
                <a:rPr lang="en-US" sz="1400" b="1" spc="-5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151282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976684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10/31/2023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623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186662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8.xml"/><Relationship Id="rId18" Type="http://schemas.openxmlformats.org/officeDocument/2006/relationships/slideLayout" Target="../slideLayouts/slideLayout363.xml"/><Relationship Id="rId26" Type="http://schemas.openxmlformats.org/officeDocument/2006/relationships/slideLayout" Target="../slideLayouts/slideLayout371.xml"/><Relationship Id="rId39" Type="http://schemas.openxmlformats.org/officeDocument/2006/relationships/slideLayout" Target="../slideLayouts/slideLayout384.xml"/><Relationship Id="rId21" Type="http://schemas.openxmlformats.org/officeDocument/2006/relationships/slideLayout" Target="../slideLayouts/slideLayout366.xml"/><Relationship Id="rId34" Type="http://schemas.openxmlformats.org/officeDocument/2006/relationships/slideLayout" Target="../slideLayouts/slideLayout379.xml"/><Relationship Id="rId42" Type="http://schemas.openxmlformats.org/officeDocument/2006/relationships/slideLayout" Target="../slideLayouts/slideLayout387.xml"/><Relationship Id="rId47" Type="http://schemas.openxmlformats.org/officeDocument/2006/relationships/slideLayout" Target="../slideLayouts/slideLayout392.xml"/><Relationship Id="rId50" Type="http://schemas.openxmlformats.org/officeDocument/2006/relationships/slideLayout" Target="../slideLayouts/slideLayout395.xml"/><Relationship Id="rId55" Type="http://schemas.openxmlformats.org/officeDocument/2006/relationships/image" Target="../media/image105.svg"/><Relationship Id="rId7" Type="http://schemas.openxmlformats.org/officeDocument/2006/relationships/slideLayout" Target="../slideLayouts/slideLayout352.xml"/><Relationship Id="rId12" Type="http://schemas.openxmlformats.org/officeDocument/2006/relationships/slideLayout" Target="../slideLayouts/slideLayout357.xml"/><Relationship Id="rId17" Type="http://schemas.openxmlformats.org/officeDocument/2006/relationships/slideLayout" Target="../slideLayouts/slideLayout362.xml"/><Relationship Id="rId25" Type="http://schemas.openxmlformats.org/officeDocument/2006/relationships/slideLayout" Target="../slideLayouts/slideLayout370.xml"/><Relationship Id="rId33" Type="http://schemas.openxmlformats.org/officeDocument/2006/relationships/slideLayout" Target="../slideLayouts/slideLayout378.xml"/><Relationship Id="rId38" Type="http://schemas.openxmlformats.org/officeDocument/2006/relationships/slideLayout" Target="../slideLayouts/slideLayout383.xml"/><Relationship Id="rId46" Type="http://schemas.openxmlformats.org/officeDocument/2006/relationships/slideLayout" Target="../slideLayouts/slideLayout391.xml"/><Relationship Id="rId2" Type="http://schemas.openxmlformats.org/officeDocument/2006/relationships/slideLayout" Target="../slideLayouts/slideLayout347.xml"/><Relationship Id="rId16" Type="http://schemas.openxmlformats.org/officeDocument/2006/relationships/slideLayout" Target="../slideLayouts/slideLayout361.xml"/><Relationship Id="rId20" Type="http://schemas.openxmlformats.org/officeDocument/2006/relationships/slideLayout" Target="../slideLayouts/slideLayout365.xml"/><Relationship Id="rId29" Type="http://schemas.openxmlformats.org/officeDocument/2006/relationships/slideLayout" Target="../slideLayouts/slideLayout374.xml"/><Relationship Id="rId41" Type="http://schemas.openxmlformats.org/officeDocument/2006/relationships/slideLayout" Target="../slideLayouts/slideLayout386.xml"/><Relationship Id="rId54" Type="http://schemas.openxmlformats.org/officeDocument/2006/relationships/image" Target="../media/image104.png"/><Relationship Id="rId1" Type="http://schemas.openxmlformats.org/officeDocument/2006/relationships/slideLayout" Target="../slideLayouts/slideLayout346.xml"/><Relationship Id="rId6" Type="http://schemas.openxmlformats.org/officeDocument/2006/relationships/slideLayout" Target="../slideLayouts/slideLayout351.xml"/><Relationship Id="rId11" Type="http://schemas.openxmlformats.org/officeDocument/2006/relationships/slideLayout" Target="../slideLayouts/slideLayout356.xml"/><Relationship Id="rId24" Type="http://schemas.openxmlformats.org/officeDocument/2006/relationships/slideLayout" Target="../slideLayouts/slideLayout369.xml"/><Relationship Id="rId32" Type="http://schemas.openxmlformats.org/officeDocument/2006/relationships/slideLayout" Target="../slideLayouts/slideLayout377.xml"/><Relationship Id="rId37" Type="http://schemas.openxmlformats.org/officeDocument/2006/relationships/slideLayout" Target="../slideLayouts/slideLayout382.xml"/><Relationship Id="rId40" Type="http://schemas.openxmlformats.org/officeDocument/2006/relationships/slideLayout" Target="../slideLayouts/slideLayout385.xml"/><Relationship Id="rId45" Type="http://schemas.openxmlformats.org/officeDocument/2006/relationships/slideLayout" Target="../slideLayouts/slideLayout390.xml"/><Relationship Id="rId53" Type="http://schemas.openxmlformats.org/officeDocument/2006/relationships/theme" Target="../theme/theme10.xml"/><Relationship Id="rId5" Type="http://schemas.openxmlformats.org/officeDocument/2006/relationships/slideLayout" Target="../slideLayouts/slideLayout350.xml"/><Relationship Id="rId15" Type="http://schemas.openxmlformats.org/officeDocument/2006/relationships/slideLayout" Target="../slideLayouts/slideLayout360.xml"/><Relationship Id="rId23" Type="http://schemas.openxmlformats.org/officeDocument/2006/relationships/slideLayout" Target="../slideLayouts/slideLayout368.xml"/><Relationship Id="rId28" Type="http://schemas.openxmlformats.org/officeDocument/2006/relationships/slideLayout" Target="../slideLayouts/slideLayout373.xml"/><Relationship Id="rId36" Type="http://schemas.openxmlformats.org/officeDocument/2006/relationships/slideLayout" Target="../slideLayouts/slideLayout381.xml"/><Relationship Id="rId49" Type="http://schemas.openxmlformats.org/officeDocument/2006/relationships/slideLayout" Target="../slideLayouts/slideLayout394.xml"/><Relationship Id="rId10" Type="http://schemas.openxmlformats.org/officeDocument/2006/relationships/slideLayout" Target="../slideLayouts/slideLayout355.xml"/><Relationship Id="rId19" Type="http://schemas.openxmlformats.org/officeDocument/2006/relationships/slideLayout" Target="../slideLayouts/slideLayout364.xml"/><Relationship Id="rId31" Type="http://schemas.openxmlformats.org/officeDocument/2006/relationships/slideLayout" Target="../slideLayouts/slideLayout376.xml"/><Relationship Id="rId44" Type="http://schemas.openxmlformats.org/officeDocument/2006/relationships/slideLayout" Target="../slideLayouts/slideLayout389.xml"/><Relationship Id="rId52" Type="http://schemas.openxmlformats.org/officeDocument/2006/relationships/slideLayout" Target="../slideLayouts/slideLayout397.xml"/><Relationship Id="rId4" Type="http://schemas.openxmlformats.org/officeDocument/2006/relationships/slideLayout" Target="../slideLayouts/slideLayout349.xml"/><Relationship Id="rId9" Type="http://schemas.openxmlformats.org/officeDocument/2006/relationships/slideLayout" Target="../slideLayouts/slideLayout354.xml"/><Relationship Id="rId14" Type="http://schemas.openxmlformats.org/officeDocument/2006/relationships/slideLayout" Target="../slideLayouts/slideLayout359.xml"/><Relationship Id="rId22" Type="http://schemas.openxmlformats.org/officeDocument/2006/relationships/slideLayout" Target="../slideLayouts/slideLayout367.xml"/><Relationship Id="rId27" Type="http://schemas.openxmlformats.org/officeDocument/2006/relationships/slideLayout" Target="../slideLayouts/slideLayout372.xml"/><Relationship Id="rId30" Type="http://schemas.openxmlformats.org/officeDocument/2006/relationships/slideLayout" Target="../slideLayouts/slideLayout375.xml"/><Relationship Id="rId35" Type="http://schemas.openxmlformats.org/officeDocument/2006/relationships/slideLayout" Target="../slideLayouts/slideLayout380.xml"/><Relationship Id="rId43" Type="http://schemas.openxmlformats.org/officeDocument/2006/relationships/slideLayout" Target="../slideLayouts/slideLayout388.xml"/><Relationship Id="rId48" Type="http://schemas.openxmlformats.org/officeDocument/2006/relationships/slideLayout" Target="../slideLayouts/slideLayout393.xml"/><Relationship Id="rId8" Type="http://schemas.openxmlformats.org/officeDocument/2006/relationships/slideLayout" Target="../slideLayouts/slideLayout353.xml"/><Relationship Id="rId51" Type="http://schemas.openxmlformats.org/officeDocument/2006/relationships/slideLayout" Target="../slideLayouts/slideLayout396.xml"/><Relationship Id="rId3" Type="http://schemas.openxmlformats.org/officeDocument/2006/relationships/slideLayout" Target="../slideLayouts/slideLayout34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10.xml"/><Relationship Id="rId18" Type="http://schemas.openxmlformats.org/officeDocument/2006/relationships/slideLayout" Target="../slideLayouts/slideLayout415.xml"/><Relationship Id="rId26" Type="http://schemas.openxmlformats.org/officeDocument/2006/relationships/slideLayout" Target="../slideLayouts/slideLayout423.xml"/><Relationship Id="rId39" Type="http://schemas.openxmlformats.org/officeDocument/2006/relationships/slideLayout" Target="../slideLayouts/slideLayout436.xml"/><Relationship Id="rId21" Type="http://schemas.openxmlformats.org/officeDocument/2006/relationships/slideLayout" Target="../slideLayouts/slideLayout418.xml"/><Relationship Id="rId34" Type="http://schemas.openxmlformats.org/officeDocument/2006/relationships/slideLayout" Target="../slideLayouts/slideLayout431.xml"/><Relationship Id="rId42" Type="http://schemas.openxmlformats.org/officeDocument/2006/relationships/slideLayout" Target="../slideLayouts/slideLayout439.xml"/><Relationship Id="rId47" Type="http://schemas.openxmlformats.org/officeDocument/2006/relationships/slideLayout" Target="../slideLayouts/slideLayout444.xml"/><Relationship Id="rId50" Type="http://schemas.openxmlformats.org/officeDocument/2006/relationships/slideLayout" Target="../slideLayouts/slideLayout447.xml"/><Relationship Id="rId55" Type="http://schemas.openxmlformats.org/officeDocument/2006/relationships/slideLayout" Target="../slideLayouts/slideLayout452.xml"/><Relationship Id="rId7" Type="http://schemas.openxmlformats.org/officeDocument/2006/relationships/slideLayout" Target="../slideLayouts/slideLayout404.xml"/><Relationship Id="rId12" Type="http://schemas.openxmlformats.org/officeDocument/2006/relationships/slideLayout" Target="../slideLayouts/slideLayout409.xml"/><Relationship Id="rId17" Type="http://schemas.openxmlformats.org/officeDocument/2006/relationships/slideLayout" Target="../slideLayouts/slideLayout414.xml"/><Relationship Id="rId25" Type="http://schemas.openxmlformats.org/officeDocument/2006/relationships/slideLayout" Target="../slideLayouts/slideLayout422.xml"/><Relationship Id="rId33" Type="http://schemas.openxmlformats.org/officeDocument/2006/relationships/slideLayout" Target="../slideLayouts/slideLayout430.xml"/><Relationship Id="rId38" Type="http://schemas.openxmlformats.org/officeDocument/2006/relationships/slideLayout" Target="../slideLayouts/slideLayout435.xml"/><Relationship Id="rId46" Type="http://schemas.openxmlformats.org/officeDocument/2006/relationships/slideLayout" Target="../slideLayouts/slideLayout443.xml"/><Relationship Id="rId2" Type="http://schemas.openxmlformats.org/officeDocument/2006/relationships/slideLayout" Target="../slideLayouts/slideLayout399.xml"/><Relationship Id="rId16" Type="http://schemas.openxmlformats.org/officeDocument/2006/relationships/slideLayout" Target="../slideLayouts/slideLayout413.xml"/><Relationship Id="rId20" Type="http://schemas.openxmlformats.org/officeDocument/2006/relationships/slideLayout" Target="../slideLayouts/slideLayout417.xml"/><Relationship Id="rId29" Type="http://schemas.openxmlformats.org/officeDocument/2006/relationships/slideLayout" Target="../slideLayouts/slideLayout426.xml"/><Relationship Id="rId41" Type="http://schemas.openxmlformats.org/officeDocument/2006/relationships/slideLayout" Target="../slideLayouts/slideLayout438.xml"/><Relationship Id="rId54" Type="http://schemas.openxmlformats.org/officeDocument/2006/relationships/slideLayout" Target="../slideLayouts/slideLayout451.xml"/><Relationship Id="rId1" Type="http://schemas.openxmlformats.org/officeDocument/2006/relationships/slideLayout" Target="../slideLayouts/slideLayout398.xml"/><Relationship Id="rId6" Type="http://schemas.openxmlformats.org/officeDocument/2006/relationships/slideLayout" Target="../slideLayouts/slideLayout403.xml"/><Relationship Id="rId11" Type="http://schemas.openxmlformats.org/officeDocument/2006/relationships/slideLayout" Target="../slideLayouts/slideLayout408.xml"/><Relationship Id="rId24" Type="http://schemas.openxmlformats.org/officeDocument/2006/relationships/slideLayout" Target="../slideLayouts/slideLayout421.xml"/><Relationship Id="rId32" Type="http://schemas.openxmlformats.org/officeDocument/2006/relationships/slideLayout" Target="../slideLayouts/slideLayout429.xml"/><Relationship Id="rId37" Type="http://schemas.openxmlformats.org/officeDocument/2006/relationships/slideLayout" Target="../slideLayouts/slideLayout434.xml"/><Relationship Id="rId40" Type="http://schemas.openxmlformats.org/officeDocument/2006/relationships/slideLayout" Target="../slideLayouts/slideLayout437.xml"/><Relationship Id="rId45" Type="http://schemas.openxmlformats.org/officeDocument/2006/relationships/slideLayout" Target="../slideLayouts/slideLayout442.xml"/><Relationship Id="rId53" Type="http://schemas.openxmlformats.org/officeDocument/2006/relationships/slideLayout" Target="../slideLayouts/slideLayout450.xml"/><Relationship Id="rId58" Type="http://schemas.openxmlformats.org/officeDocument/2006/relationships/image" Target="../media/image68.emf"/><Relationship Id="rId5" Type="http://schemas.openxmlformats.org/officeDocument/2006/relationships/slideLayout" Target="../slideLayouts/slideLayout402.xml"/><Relationship Id="rId15" Type="http://schemas.openxmlformats.org/officeDocument/2006/relationships/slideLayout" Target="../slideLayouts/slideLayout412.xml"/><Relationship Id="rId23" Type="http://schemas.openxmlformats.org/officeDocument/2006/relationships/slideLayout" Target="../slideLayouts/slideLayout420.xml"/><Relationship Id="rId28" Type="http://schemas.openxmlformats.org/officeDocument/2006/relationships/slideLayout" Target="../slideLayouts/slideLayout425.xml"/><Relationship Id="rId36" Type="http://schemas.openxmlformats.org/officeDocument/2006/relationships/slideLayout" Target="../slideLayouts/slideLayout433.xml"/><Relationship Id="rId49" Type="http://schemas.openxmlformats.org/officeDocument/2006/relationships/slideLayout" Target="../slideLayouts/slideLayout446.xml"/><Relationship Id="rId57" Type="http://schemas.openxmlformats.org/officeDocument/2006/relationships/theme" Target="../theme/theme11.xml"/><Relationship Id="rId10" Type="http://schemas.openxmlformats.org/officeDocument/2006/relationships/slideLayout" Target="../slideLayouts/slideLayout407.xml"/><Relationship Id="rId19" Type="http://schemas.openxmlformats.org/officeDocument/2006/relationships/slideLayout" Target="../slideLayouts/slideLayout416.xml"/><Relationship Id="rId31" Type="http://schemas.openxmlformats.org/officeDocument/2006/relationships/slideLayout" Target="../slideLayouts/slideLayout428.xml"/><Relationship Id="rId44" Type="http://schemas.openxmlformats.org/officeDocument/2006/relationships/slideLayout" Target="../slideLayouts/slideLayout441.xml"/><Relationship Id="rId52" Type="http://schemas.openxmlformats.org/officeDocument/2006/relationships/slideLayout" Target="../slideLayouts/slideLayout449.xml"/><Relationship Id="rId4" Type="http://schemas.openxmlformats.org/officeDocument/2006/relationships/slideLayout" Target="../slideLayouts/slideLayout401.xml"/><Relationship Id="rId9" Type="http://schemas.openxmlformats.org/officeDocument/2006/relationships/slideLayout" Target="../slideLayouts/slideLayout406.xml"/><Relationship Id="rId14" Type="http://schemas.openxmlformats.org/officeDocument/2006/relationships/slideLayout" Target="../slideLayouts/slideLayout411.xml"/><Relationship Id="rId22" Type="http://schemas.openxmlformats.org/officeDocument/2006/relationships/slideLayout" Target="../slideLayouts/slideLayout419.xml"/><Relationship Id="rId27" Type="http://schemas.openxmlformats.org/officeDocument/2006/relationships/slideLayout" Target="../slideLayouts/slideLayout424.xml"/><Relationship Id="rId30" Type="http://schemas.openxmlformats.org/officeDocument/2006/relationships/slideLayout" Target="../slideLayouts/slideLayout427.xml"/><Relationship Id="rId35" Type="http://schemas.openxmlformats.org/officeDocument/2006/relationships/slideLayout" Target="../slideLayouts/slideLayout432.xml"/><Relationship Id="rId43" Type="http://schemas.openxmlformats.org/officeDocument/2006/relationships/slideLayout" Target="../slideLayouts/slideLayout440.xml"/><Relationship Id="rId48" Type="http://schemas.openxmlformats.org/officeDocument/2006/relationships/slideLayout" Target="../slideLayouts/slideLayout445.xml"/><Relationship Id="rId56" Type="http://schemas.openxmlformats.org/officeDocument/2006/relationships/slideLayout" Target="../slideLayouts/slideLayout453.xml"/><Relationship Id="rId8" Type="http://schemas.openxmlformats.org/officeDocument/2006/relationships/slideLayout" Target="../slideLayouts/slideLayout405.xml"/><Relationship Id="rId51" Type="http://schemas.openxmlformats.org/officeDocument/2006/relationships/slideLayout" Target="../slideLayouts/slideLayout448.xml"/><Relationship Id="rId3" Type="http://schemas.openxmlformats.org/officeDocument/2006/relationships/slideLayout" Target="../slideLayouts/slideLayout40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61.xml"/><Relationship Id="rId13" Type="http://schemas.openxmlformats.org/officeDocument/2006/relationships/slideLayout" Target="../slideLayouts/slideLayout466.xml"/><Relationship Id="rId18" Type="http://schemas.openxmlformats.org/officeDocument/2006/relationships/slideLayout" Target="../slideLayouts/slideLayout471.xml"/><Relationship Id="rId26" Type="http://schemas.openxmlformats.org/officeDocument/2006/relationships/slideLayout" Target="../slideLayouts/slideLayout479.xml"/><Relationship Id="rId3" Type="http://schemas.openxmlformats.org/officeDocument/2006/relationships/slideLayout" Target="../slideLayouts/slideLayout456.xml"/><Relationship Id="rId21" Type="http://schemas.openxmlformats.org/officeDocument/2006/relationships/slideLayout" Target="../slideLayouts/slideLayout474.xml"/><Relationship Id="rId7" Type="http://schemas.openxmlformats.org/officeDocument/2006/relationships/slideLayout" Target="../slideLayouts/slideLayout460.xml"/><Relationship Id="rId12" Type="http://schemas.openxmlformats.org/officeDocument/2006/relationships/slideLayout" Target="../slideLayouts/slideLayout465.xml"/><Relationship Id="rId17" Type="http://schemas.openxmlformats.org/officeDocument/2006/relationships/slideLayout" Target="../slideLayouts/slideLayout470.xml"/><Relationship Id="rId25" Type="http://schemas.openxmlformats.org/officeDocument/2006/relationships/slideLayout" Target="../slideLayouts/slideLayout478.xml"/><Relationship Id="rId2" Type="http://schemas.openxmlformats.org/officeDocument/2006/relationships/slideLayout" Target="../slideLayouts/slideLayout455.xml"/><Relationship Id="rId16" Type="http://schemas.openxmlformats.org/officeDocument/2006/relationships/slideLayout" Target="../slideLayouts/slideLayout469.xml"/><Relationship Id="rId20" Type="http://schemas.openxmlformats.org/officeDocument/2006/relationships/slideLayout" Target="../slideLayouts/slideLayout473.xml"/><Relationship Id="rId1" Type="http://schemas.openxmlformats.org/officeDocument/2006/relationships/slideLayout" Target="../slideLayouts/slideLayout454.xml"/><Relationship Id="rId6" Type="http://schemas.openxmlformats.org/officeDocument/2006/relationships/slideLayout" Target="../slideLayouts/slideLayout459.xml"/><Relationship Id="rId11" Type="http://schemas.openxmlformats.org/officeDocument/2006/relationships/slideLayout" Target="../slideLayouts/slideLayout464.xml"/><Relationship Id="rId24" Type="http://schemas.openxmlformats.org/officeDocument/2006/relationships/slideLayout" Target="../slideLayouts/slideLayout477.xml"/><Relationship Id="rId5" Type="http://schemas.openxmlformats.org/officeDocument/2006/relationships/slideLayout" Target="../slideLayouts/slideLayout458.xml"/><Relationship Id="rId15" Type="http://schemas.openxmlformats.org/officeDocument/2006/relationships/slideLayout" Target="../slideLayouts/slideLayout468.xml"/><Relationship Id="rId23" Type="http://schemas.openxmlformats.org/officeDocument/2006/relationships/slideLayout" Target="../slideLayouts/slideLayout476.xml"/><Relationship Id="rId28" Type="http://schemas.openxmlformats.org/officeDocument/2006/relationships/theme" Target="../theme/theme12.xml"/><Relationship Id="rId10" Type="http://schemas.openxmlformats.org/officeDocument/2006/relationships/slideLayout" Target="../slideLayouts/slideLayout463.xml"/><Relationship Id="rId19" Type="http://schemas.openxmlformats.org/officeDocument/2006/relationships/slideLayout" Target="../slideLayouts/slideLayout472.xml"/><Relationship Id="rId4" Type="http://schemas.openxmlformats.org/officeDocument/2006/relationships/slideLayout" Target="../slideLayouts/slideLayout457.xml"/><Relationship Id="rId9" Type="http://schemas.openxmlformats.org/officeDocument/2006/relationships/slideLayout" Target="../slideLayouts/slideLayout462.xml"/><Relationship Id="rId14" Type="http://schemas.openxmlformats.org/officeDocument/2006/relationships/slideLayout" Target="../slideLayouts/slideLayout467.xml"/><Relationship Id="rId22" Type="http://schemas.openxmlformats.org/officeDocument/2006/relationships/slideLayout" Target="../slideLayouts/slideLayout475.xml"/><Relationship Id="rId27" Type="http://schemas.openxmlformats.org/officeDocument/2006/relationships/slideLayout" Target="../slideLayouts/slideLayout480.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2.sv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50" Type="http://schemas.openxmlformats.org/officeDocument/2006/relationships/slideLayout" Target="../slideLayouts/slideLayout177.xml"/><Relationship Id="rId55" Type="http://schemas.openxmlformats.org/officeDocument/2006/relationships/slideLayout" Target="../slideLayouts/slideLayout182.xml"/><Relationship Id="rId63" Type="http://schemas.openxmlformats.org/officeDocument/2006/relationships/slideLayout" Target="../slideLayouts/slideLayout19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slideLayout" Target="../slideLayouts/slideLayout168.xml"/><Relationship Id="rId54" Type="http://schemas.openxmlformats.org/officeDocument/2006/relationships/slideLayout" Target="../slideLayouts/slideLayout181.xml"/><Relationship Id="rId62" Type="http://schemas.openxmlformats.org/officeDocument/2006/relationships/slideLayout" Target="../slideLayouts/slideLayout18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3" Type="http://schemas.openxmlformats.org/officeDocument/2006/relationships/slideLayout" Target="../slideLayouts/slideLayout180.xml"/><Relationship Id="rId58" Type="http://schemas.openxmlformats.org/officeDocument/2006/relationships/slideLayout" Target="../slideLayouts/slideLayout185.xml"/><Relationship Id="rId66" Type="http://schemas.openxmlformats.org/officeDocument/2006/relationships/image" Target="../media/image27.png"/><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slideLayout" Target="../slideLayouts/slideLayout176.xml"/><Relationship Id="rId57" Type="http://schemas.openxmlformats.org/officeDocument/2006/relationships/slideLayout" Target="../slideLayouts/slideLayout184.xml"/><Relationship Id="rId61" Type="http://schemas.openxmlformats.org/officeDocument/2006/relationships/slideLayout" Target="../slideLayouts/slideLayout188.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52" Type="http://schemas.openxmlformats.org/officeDocument/2006/relationships/slideLayout" Target="../slideLayouts/slideLayout179.xml"/><Relationship Id="rId60" Type="http://schemas.openxmlformats.org/officeDocument/2006/relationships/slideLayout" Target="../slideLayouts/slideLayout187.xml"/><Relationship Id="rId65" Type="http://schemas.openxmlformats.org/officeDocument/2006/relationships/theme" Target="../theme/theme4.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56" Type="http://schemas.openxmlformats.org/officeDocument/2006/relationships/slideLayout" Target="../slideLayouts/slideLayout183.xml"/><Relationship Id="rId64" Type="http://schemas.openxmlformats.org/officeDocument/2006/relationships/slideLayout" Target="../slideLayouts/slideLayout191.xml"/><Relationship Id="rId8" Type="http://schemas.openxmlformats.org/officeDocument/2006/relationships/slideLayout" Target="../slideLayouts/slideLayout135.xml"/><Relationship Id="rId51" Type="http://schemas.openxmlformats.org/officeDocument/2006/relationships/slideLayout" Target="../slideLayouts/slideLayout178.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59" Type="http://schemas.openxmlformats.org/officeDocument/2006/relationships/slideLayout" Target="../slideLayouts/slideLayout1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image" Target="../media/image68.emf"/><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theme" Target="../theme/theme5.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image" Target="../media/image6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9" Type="http://schemas.openxmlformats.org/officeDocument/2006/relationships/image" Target="../media/image2.svg"/><Relationship Id="rId3" Type="http://schemas.openxmlformats.org/officeDocument/2006/relationships/slideLayout" Target="../slideLayouts/slideLayout242.xml"/><Relationship Id="rId21" Type="http://schemas.openxmlformats.org/officeDocument/2006/relationships/slideLayout" Target="../slideLayouts/slideLayout260.xml"/><Relationship Id="rId34" Type="http://schemas.openxmlformats.org/officeDocument/2006/relationships/slideLayout" Target="../slideLayouts/slideLayout273.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41" Type="http://schemas.openxmlformats.org/officeDocument/2006/relationships/image" Target="../media/image92.png"/><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theme" Target="../theme/theme7.xml"/><Relationship Id="rId40" Type="http://schemas.openxmlformats.org/officeDocument/2006/relationships/image" Target="../media/image91.emf"/><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9" Type="http://schemas.openxmlformats.org/officeDocument/2006/relationships/slideLayout" Target="../slideLayouts/slideLayout314.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42" Type="http://schemas.openxmlformats.org/officeDocument/2006/relationships/slideLayout" Target="../slideLayouts/slideLayout317.xml"/><Relationship Id="rId47" Type="http://schemas.openxmlformats.org/officeDocument/2006/relationships/slideLayout" Target="../slideLayouts/slideLayout322.xml"/><Relationship Id="rId50" Type="http://schemas.openxmlformats.org/officeDocument/2006/relationships/slideLayout" Target="../slideLayouts/slideLayout325.xml"/><Relationship Id="rId55" Type="http://schemas.openxmlformats.org/officeDocument/2006/relationships/slideLayout" Target="../slideLayouts/slideLayout330.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29" Type="http://schemas.openxmlformats.org/officeDocument/2006/relationships/slideLayout" Target="../slideLayouts/slideLayout304.xml"/><Relationship Id="rId41" Type="http://schemas.openxmlformats.org/officeDocument/2006/relationships/slideLayout" Target="../slideLayouts/slideLayout316.xml"/><Relationship Id="rId54" Type="http://schemas.openxmlformats.org/officeDocument/2006/relationships/slideLayout" Target="../slideLayouts/slideLayout329.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37" Type="http://schemas.openxmlformats.org/officeDocument/2006/relationships/slideLayout" Target="../slideLayouts/slideLayout312.xml"/><Relationship Id="rId40" Type="http://schemas.openxmlformats.org/officeDocument/2006/relationships/slideLayout" Target="../slideLayouts/slideLayout315.xml"/><Relationship Id="rId45" Type="http://schemas.openxmlformats.org/officeDocument/2006/relationships/slideLayout" Target="../slideLayouts/slideLayout320.xml"/><Relationship Id="rId53" Type="http://schemas.openxmlformats.org/officeDocument/2006/relationships/slideLayout" Target="../slideLayouts/slideLayout328.xml"/><Relationship Id="rId58" Type="http://schemas.openxmlformats.org/officeDocument/2006/relationships/slideLayout" Target="../slideLayouts/slideLayout333.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slideLayout" Target="../slideLayouts/slideLayout311.xml"/><Relationship Id="rId49" Type="http://schemas.openxmlformats.org/officeDocument/2006/relationships/slideLayout" Target="../slideLayouts/slideLayout324.xml"/><Relationship Id="rId57" Type="http://schemas.openxmlformats.org/officeDocument/2006/relationships/slideLayout" Target="../slideLayouts/slideLayout332.xml"/><Relationship Id="rId61" Type="http://schemas.openxmlformats.org/officeDocument/2006/relationships/image" Target="../media/image68.emf"/><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4" Type="http://schemas.openxmlformats.org/officeDocument/2006/relationships/slideLayout" Target="../slideLayouts/slideLayout319.xml"/><Relationship Id="rId52" Type="http://schemas.openxmlformats.org/officeDocument/2006/relationships/slideLayout" Target="../slideLayouts/slideLayout327.xml"/><Relationship Id="rId60" Type="http://schemas.openxmlformats.org/officeDocument/2006/relationships/theme" Target="../theme/theme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slideLayout" Target="../slideLayouts/slideLayout310.xml"/><Relationship Id="rId43" Type="http://schemas.openxmlformats.org/officeDocument/2006/relationships/slideLayout" Target="../slideLayouts/slideLayout318.xml"/><Relationship Id="rId48" Type="http://schemas.openxmlformats.org/officeDocument/2006/relationships/slideLayout" Target="../slideLayouts/slideLayout323.xml"/><Relationship Id="rId56" Type="http://schemas.openxmlformats.org/officeDocument/2006/relationships/slideLayout" Target="../slideLayouts/slideLayout331.xml"/><Relationship Id="rId8" Type="http://schemas.openxmlformats.org/officeDocument/2006/relationships/slideLayout" Target="../slideLayouts/slideLayout283.xml"/><Relationship Id="rId51" Type="http://schemas.openxmlformats.org/officeDocument/2006/relationships/slideLayout" Target="../slideLayouts/slideLayout326.xml"/><Relationship Id="rId3" Type="http://schemas.openxmlformats.org/officeDocument/2006/relationships/slideLayout" Target="../slideLayouts/slideLayout278.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38" Type="http://schemas.openxmlformats.org/officeDocument/2006/relationships/slideLayout" Target="../slideLayouts/slideLayout313.xml"/><Relationship Id="rId46" Type="http://schemas.openxmlformats.org/officeDocument/2006/relationships/slideLayout" Target="../slideLayouts/slideLayout321.xml"/><Relationship Id="rId59" Type="http://schemas.openxmlformats.org/officeDocument/2006/relationships/slideLayout" Target="../slideLayouts/slideLayout33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342.xml"/><Relationship Id="rId3" Type="http://schemas.openxmlformats.org/officeDocument/2006/relationships/slideLayout" Target="../slideLayouts/slideLayout337.xml"/><Relationship Id="rId7" Type="http://schemas.openxmlformats.org/officeDocument/2006/relationships/slideLayout" Target="../slideLayouts/slideLayout341.xml"/><Relationship Id="rId12" Type="http://schemas.openxmlformats.org/officeDocument/2006/relationships/theme" Target="../theme/theme9.xml"/><Relationship Id="rId2" Type="http://schemas.openxmlformats.org/officeDocument/2006/relationships/slideLayout" Target="../slideLayouts/slideLayout336.xml"/><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5" Type="http://schemas.openxmlformats.org/officeDocument/2006/relationships/slideLayout" Target="../slideLayouts/slideLayout339.xml"/><Relationship Id="rId10" Type="http://schemas.openxmlformats.org/officeDocument/2006/relationships/slideLayout" Target="../slideLayouts/slideLayout344.xml"/><Relationship Id="rId4" Type="http://schemas.openxmlformats.org/officeDocument/2006/relationships/slideLayout" Target="../slideLayouts/slideLayout338.xml"/><Relationship Id="rId9" Type="http://schemas.openxmlformats.org/officeDocument/2006/relationships/slideLayout" Target="../slideLayouts/slideLayout3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AFC0435-D608-4B5E-9075-44D62E90A177}"/>
              </a:ext>
            </a:extLst>
          </p:cNvPr>
          <p:cNvSpPr txBox="1"/>
          <p:nvPr userDrawn="1"/>
        </p:nvSpPr>
        <p:spPr>
          <a:xfrm>
            <a:off x="11845103" y="6565392"/>
            <a:ext cx="343849" cy="215444"/>
          </a:xfrm>
          <a:prstGeom prst="rect">
            <a:avLst/>
          </a:prstGeom>
          <a:noFill/>
        </p:spPr>
        <p:txBody>
          <a:bodyPr wrap="square" lIns="0" tIns="0" rIns="0" bIns="0" rtlCol="0">
            <a:spAutoFit/>
          </a:bodyPr>
          <a:lstStyle/>
          <a:p>
            <a:pPr algn="l"/>
            <a:fld id="{43BCC44F-DB9E-4EFC-B50D-0D0209653335}" type="slidenum">
              <a:rPr lang="en-US" sz="1400" smtClean="0"/>
              <a:t>‹#›</a:t>
            </a:fld>
            <a:endParaRPr lang="en-US" sz="1400" err="1"/>
          </a:p>
        </p:txBody>
      </p:sp>
    </p:spTree>
    <p:extLst>
      <p:ext uri="{BB962C8B-B14F-4D97-AF65-F5344CB8AC3E}">
        <p14:creationId xmlns:p14="http://schemas.microsoft.com/office/powerpoint/2010/main" val="784927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8" r:id="rId47"/>
    <p:sldLayoutId id="2147483709" r:id="rId48"/>
    <p:sldLayoutId id="2147483710" r:id="rId49"/>
    <p:sldLayoutId id="214748371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429342822"/>
      </p:ext>
    </p:extLst>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875614"/>
      </p:ext>
    </p:extLst>
  </p:cSld>
  <p:clrMap bg1="dk1" tx1="lt1" bg2="dk2" tx2="lt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 id="2147484424" r:id="rId35"/>
    <p:sldLayoutId id="2147484425" r:id="rId36"/>
    <p:sldLayoutId id="2147484426" r:id="rId37"/>
    <p:sldLayoutId id="2147484427" r:id="rId38"/>
    <p:sldLayoutId id="2147484428" r:id="rId39"/>
    <p:sldLayoutId id="2147484429" r:id="rId40"/>
    <p:sldLayoutId id="2147484430" r:id="rId41"/>
    <p:sldLayoutId id="2147484431" r:id="rId42"/>
    <p:sldLayoutId id="2147484382" r:id="rId43"/>
    <p:sldLayoutId id="2147484432" r:id="rId44"/>
    <p:sldLayoutId id="2147484433" r:id="rId45"/>
    <p:sldLayoutId id="2147484434" r:id="rId46"/>
    <p:sldLayoutId id="2147484435" r:id="rId47"/>
    <p:sldLayoutId id="2147484436" r:id="rId48"/>
    <p:sldLayoutId id="2147484437" r:id="rId49"/>
    <p:sldLayoutId id="2147484438" r:id="rId50"/>
    <p:sldLayoutId id="2147484383" r:id="rId51"/>
    <p:sldLayoutId id="2147484384" r:id="rId52"/>
    <p:sldLayoutId id="2147484385" r:id="rId53"/>
    <p:sldLayoutId id="2147484386" r:id="rId54"/>
    <p:sldLayoutId id="2147484387" r:id="rId55"/>
    <p:sldLayoutId id="2147484388"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10/31/2023</a:t>
            </a:fld>
            <a:endParaRPr lang="en-US"/>
          </a:p>
        </p:txBody>
      </p:sp>
    </p:spTree>
    <p:extLst>
      <p:ext uri="{BB962C8B-B14F-4D97-AF65-F5344CB8AC3E}">
        <p14:creationId xmlns:p14="http://schemas.microsoft.com/office/powerpoint/2010/main" val="31880697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3" r:id="rId24"/>
    <p:sldLayoutId id="2147483784" r:id="rId25"/>
    <p:sldLayoutId id="2147483785" r:id="rId26"/>
    <p:sldLayoutId id="2147483788" r:id="rId27"/>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34475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4455" r:id="rId45"/>
    <p:sldLayoutId id="2147484456" r:id="rId46"/>
    <p:sldLayoutId id="214748445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10/31/2023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1806252585"/>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3782" r:id="rId20"/>
    <p:sldLayoutId id="2147484478" r:id="rId21"/>
    <p:sldLayoutId id="2147484479" r:id="rId22"/>
    <p:sldLayoutId id="2147484480" r:id="rId23"/>
    <p:sldLayoutId id="2147484481" r:id="rId24"/>
    <p:sldLayoutId id="2147484482" r:id="rId25"/>
    <p:sldLayoutId id="2147484483" r:id="rId26"/>
    <p:sldLayoutId id="2147483789" r:id="rId27"/>
    <p:sldLayoutId id="2147483790" r:id="rId28"/>
    <p:sldLayoutId id="2147483791" r:id="rId29"/>
    <p:sldLayoutId id="2147483792"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B6B438D-C929-0AEC-D26B-02B9795BD849}"/>
              </a:ext>
            </a:extLst>
          </p:cNvPr>
          <p:cNvPicPr>
            <a:picLocks noChangeAspect="1"/>
          </p:cNvPicPr>
          <p:nvPr userDrawn="1"/>
        </p:nvPicPr>
        <p:blipFill>
          <a:blip r:embed="rId66"/>
          <a:stretch>
            <a:fillRect/>
          </a:stretch>
        </p:blipFill>
        <p:spPr>
          <a:xfrm rot="16200000">
            <a:off x="11294445" y="1247839"/>
            <a:ext cx="5543835" cy="3048157"/>
          </a:xfrm>
          <a:prstGeom prst="rect">
            <a:avLst/>
          </a:prstGeom>
        </p:spPr>
      </p:pic>
    </p:spTree>
    <p:extLst>
      <p:ext uri="{BB962C8B-B14F-4D97-AF65-F5344CB8AC3E}">
        <p14:creationId xmlns:p14="http://schemas.microsoft.com/office/powerpoint/2010/main" val="364527672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0" r:id="rId57"/>
    <p:sldLayoutId id="2147483851" r:id="rId58"/>
    <p:sldLayoutId id="2147483852" r:id="rId59"/>
    <p:sldLayoutId id="2147483853" r:id="rId60"/>
    <p:sldLayoutId id="2147483854" r:id="rId61"/>
    <p:sldLayoutId id="2147483855" r:id="rId62"/>
    <p:sldLayoutId id="2147483856" r:id="rId63"/>
    <p:sldLayoutId id="2147483857"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0"/>
          <a:srcRect l="52412" r="13395"/>
          <a:stretch/>
        </p:blipFill>
        <p:spPr>
          <a:xfrm>
            <a:off x="1" y="0"/>
            <a:ext cx="4168773" cy="6857999"/>
          </a:xfrm>
          <a:prstGeom prst="rect">
            <a:avLst/>
          </a:prstGeom>
        </p:spPr>
      </p:pic>
    </p:spTree>
    <p:extLst>
      <p:ext uri="{BB962C8B-B14F-4D97-AF65-F5344CB8AC3E}">
        <p14:creationId xmlns:p14="http://schemas.microsoft.com/office/powerpoint/2010/main" val="4111891719"/>
      </p:ext>
    </p:extLst>
  </p:cSld>
  <p:clrMap bg1="dk1" tx1="lt1" bg2="dk2" tx2="lt2" accent1="accent1" accent2="accent2" accent3="accent3" accent4="accent4" accent5="accent5" accent6="accent6" hlink="hlink" folHlink="folHlink"/>
  <p:sldLayoutIdLst>
    <p:sldLayoutId id="214748443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3882" r:id="rId24"/>
    <p:sldLayoutId id="2147483883" r:id="rId25"/>
    <p:sldLayoutId id="2147483884" r:id="rId26"/>
    <p:sldLayoutId id="214748445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p15:clr>
            <a:srgbClr val="5ACBF0"/>
          </p15:clr>
        </p15:guide>
        <p15:guide id="34" orient="horz" pos="3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04276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6527"/>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51C819AF-7B05-443F-803F-621CF5D19565}"/>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44B2C6E5-E83B-46E1-8382-C01172F6C895}"/>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D0B125A7-BDA5-4099-BE74-C5BAC0052856}"/>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pic>
        <p:nvPicPr>
          <p:cNvPr id="52" name="Picture 51" descr="Chart, treemap chart&#10;&#10;Description automatically generated">
            <a:extLst>
              <a:ext uri="{FF2B5EF4-FFF2-40B4-BE49-F238E27FC236}">
                <a16:creationId xmlns:a16="http://schemas.microsoft.com/office/drawing/2014/main" id="{AD67E848-9525-4408-B99F-C585A03661A2}"/>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l="37354" t="8575" r="7581" b="69394"/>
          <a:stretch/>
        </p:blipFill>
        <p:spPr>
          <a:xfrm rot="5400000">
            <a:off x="13352323" y="5524756"/>
            <a:ext cx="2274855" cy="455069"/>
          </a:xfrm>
          <a:prstGeom prst="rect">
            <a:avLst/>
          </a:prstGeom>
        </p:spPr>
      </p:pic>
    </p:spTree>
    <p:extLst>
      <p:ext uri="{BB962C8B-B14F-4D97-AF65-F5344CB8AC3E}">
        <p14:creationId xmlns:p14="http://schemas.microsoft.com/office/powerpoint/2010/main" val="7868349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462733"/>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 id="2147484356" r:id="rId37"/>
    <p:sldLayoutId id="2147484357" r:id="rId38"/>
    <p:sldLayoutId id="2147484358" r:id="rId39"/>
    <p:sldLayoutId id="2147484359" r:id="rId40"/>
    <p:sldLayoutId id="2147484360" r:id="rId41"/>
    <p:sldLayoutId id="2147484361" r:id="rId42"/>
    <p:sldLayoutId id="2147484362" r:id="rId43"/>
    <p:sldLayoutId id="2147484363" r:id="rId44"/>
    <p:sldLayoutId id="2147484364" r:id="rId45"/>
    <p:sldLayoutId id="2147484365" r:id="rId46"/>
    <p:sldLayoutId id="2147484366" r:id="rId47"/>
    <p:sldLayoutId id="2147484367" r:id="rId48"/>
    <p:sldLayoutId id="2147484033" r:id="rId49"/>
    <p:sldLayoutId id="2147484369" r:id="rId50"/>
    <p:sldLayoutId id="2147484370" r:id="rId51"/>
    <p:sldLayoutId id="2147484371" r:id="rId52"/>
    <p:sldLayoutId id="2147484372" r:id="rId53"/>
    <p:sldLayoutId id="2147484373" r:id="rId54"/>
    <p:sldLayoutId id="2147484374" r:id="rId55"/>
    <p:sldLayoutId id="2147484375" r:id="rId56"/>
    <p:sldLayoutId id="2147484014" r:id="rId57"/>
    <p:sldLayoutId id="2147484034" r:id="rId58"/>
    <p:sldLayoutId id="214748403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289A028-090C-3BBE-FFE2-CBB4E71DF8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7025C44-AEAC-32C2-49E5-8903766B72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72F19C-2C05-9598-7870-CE67B87D86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A6E57EC-4355-4243-9330-4A695C4143B0}" type="datetimeFigureOut">
              <a:rPr lang="en-US" smtClean="0"/>
              <a:t>10/31/2023</a:t>
            </a:fld>
            <a:endParaRPr lang="en-US"/>
          </a:p>
        </p:txBody>
      </p:sp>
      <p:sp>
        <p:nvSpPr>
          <p:cNvPr id="5" name="Footer Placeholder 4">
            <a:extLst>
              <a:ext uri="{FF2B5EF4-FFF2-40B4-BE49-F238E27FC236}">
                <a16:creationId xmlns:a16="http://schemas.microsoft.com/office/drawing/2014/main" id="{39316973-F2C9-5D24-A087-3684F2E9A9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7452969-2EA2-5329-1DEA-6DC9E2CE38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51400E-3C90-45BA-8D1E-F8F8CDBF1E87}" type="slidenum">
              <a:rPr lang="en-US" smtClean="0"/>
              <a:t>‹#›</a:t>
            </a:fld>
            <a:endParaRPr lang="en-US"/>
          </a:p>
        </p:txBody>
      </p:sp>
    </p:spTree>
    <p:extLst>
      <p:ext uri="{BB962C8B-B14F-4D97-AF65-F5344CB8AC3E}">
        <p14:creationId xmlns:p14="http://schemas.microsoft.com/office/powerpoint/2010/main" val="1662855676"/>
      </p:ext>
    </p:extLst>
  </p:cSld>
  <p:clrMap bg1="lt1" tx1="dk1" bg2="lt2" tx2="dk2" accent1="accent1" accent2="accent2" accent3="accent3" accent4="accent4" accent5="accent5" accent6="accent6" hlink="hlink" folHlink="folHlink"/>
  <p:sldLayoutIdLst>
    <p:sldLayoutId id="2147484037" r:id="rId1"/>
    <p:sldLayoutId id="2147484038" r:id="rId2"/>
    <p:sldLayoutId id="2147484039" r:id="rId3"/>
    <p:sldLayoutId id="2147484040" r:id="rId4"/>
    <p:sldLayoutId id="2147484041" r:id="rId5"/>
    <p:sldLayoutId id="2147484042" r:id="rId6"/>
    <p:sldLayoutId id="2147484043" r:id="rId7"/>
    <p:sldLayoutId id="2147484044" r:id="rId8"/>
    <p:sldLayoutId id="2147484045" r:id="rId9"/>
    <p:sldLayoutId id="2147484046" r:id="rId10"/>
    <p:sldLayoutId id="214748404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55.png"/><Relationship Id="rId3" Type="http://schemas.openxmlformats.org/officeDocument/2006/relationships/image" Target="../media/image132.png"/><Relationship Id="rId7" Type="http://schemas.openxmlformats.org/officeDocument/2006/relationships/image" Target="../media/image130.svg"/><Relationship Id="rId12" Type="http://schemas.openxmlformats.org/officeDocument/2006/relationships/image" Target="../media/image161.png"/><Relationship Id="rId2" Type="http://schemas.openxmlformats.org/officeDocument/2006/relationships/notesSlide" Target="../notesSlides/notesSlide9.xml"/><Relationship Id="rId1" Type="http://schemas.openxmlformats.org/officeDocument/2006/relationships/slideLayout" Target="../slideLayouts/slideLayout198.xml"/><Relationship Id="rId6" Type="http://schemas.openxmlformats.org/officeDocument/2006/relationships/image" Target="../media/image129.png"/><Relationship Id="rId11" Type="http://schemas.openxmlformats.org/officeDocument/2006/relationships/image" Target="../media/image160.png"/><Relationship Id="rId5" Type="http://schemas.microsoft.com/office/2007/relationships/hdphoto" Target="../media/hdphoto2.wdp"/><Relationship Id="rId10" Type="http://schemas.openxmlformats.org/officeDocument/2006/relationships/image" Target="../media/image159.pn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156.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95.xml"/></Relationships>
</file>

<file path=ppt/slides/_rels/slide1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64.png"/></Relationships>
</file>

<file path=ppt/slides/_rels/slide14.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6.png"/><Relationship Id="rId3" Type="http://schemas.microsoft.com/office/2018/10/relationships/comments" Target="../comments/modernComment_7FFFF39B_3A1B293A.xml"/><Relationship Id="rId7" Type="http://schemas.openxmlformats.org/officeDocument/2006/relationships/image" Target="../media/image167.png"/><Relationship Id="rId12" Type="http://schemas.openxmlformats.org/officeDocument/2006/relationships/image" Target="../media/image172.png"/><Relationship Id="rId17" Type="http://schemas.microsoft.com/office/2007/relationships/hdphoto" Target="../media/hdphoto2.wdp"/><Relationship Id="rId2" Type="http://schemas.openxmlformats.org/officeDocument/2006/relationships/notesSlide" Target="../notesSlides/notesSlide13.xml"/><Relationship Id="rId16" Type="http://schemas.openxmlformats.org/officeDocument/2006/relationships/image" Target="../media/image154.png"/><Relationship Id="rId1" Type="http://schemas.openxmlformats.org/officeDocument/2006/relationships/slideLayout" Target="../slideLayouts/slideLayout17.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jpeg"/><Relationship Id="rId4" Type="http://schemas.openxmlformats.org/officeDocument/2006/relationships/image" Target="../media/image163.png"/><Relationship Id="rId9" Type="http://schemas.openxmlformats.org/officeDocument/2006/relationships/image" Target="../media/image169.jpeg"/><Relationship Id="rId14" Type="http://schemas.openxmlformats.org/officeDocument/2006/relationships/image" Target="../media/image17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hyperlink" Target="https://learn.microsoft.com/en-us/azure/synapse-analytics/spark/apache-spark-what-is-delta-lake" TargetMode="External"/><Relationship Id="rId2" Type="http://schemas.openxmlformats.org/officeDocument/2006/relationships/notesSlide" Target="../notesSlides/notesSlide15.xml"/><Relationship Id="rId1" Type="http://schemas.openxmlformats.org/officeDocument/2006/relationships/slideLayout" Target="../slideLayouts/slideLayout249.xml"/></Relationships>
</file>

<file path=ppt/slides/_rels/slide17.xml.rels><?xml version="1.0" encoding="UTF-8" standalone="yes"?>
<Relationships xmlns="http://schemas.openxmlformats.org/package/2006/relationships"><Relationship Id="rId3" Type="http://schemas.openxmlformats.org/officeDocument/2006/relationships/hyperlink" Target="https://azure.microsoft.com/en-us/pricing/details/storage/data-lake/" TargetMode="External"/><Relationship Id="rId7" Type="http://schemas.openxmlformats.org/officeDocument/2006/relationships/hyperlink" Target="https://radacad.com/microsoft-fabric-licensing-an-ultimate-guide"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hyperlink" Target="https://blog.fabric.microsoft.com/en-us/blog/announcing-microsoft-fabric-capacities-are-available-for-purchase" TargetMode="External"/><Relationship Id="rId5" Type="http://schemas.openxmlformats.org/officeDocument/2006/relationships/hyperlink" Target="https://blog.fabric.microsoft.com/en-us/blog/fabric-capacities-everything-you-need-to-know-about-whats-new-and-whats-coming?ft=All" TargetMode="External"/><Relationship Id="rId4" Type="http://schemas.openxmlformats.org/officeDocument/2006/relationships/hyperlink" Target="https://azure.microsoft.com/en-us/pricing/details/synapse-analytic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2.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3.xml"/><Relationship Id="rId1" Type="http://schemas.openxmlformats.org/officeDocument/2006/relationships/slideLayout" Target="../slideLayouts/slideLayout67.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sql/ssdt/sql-server-data-tools?view=sql-server-ver16" TargetMode="External"/><Relationship Id="rId2" Type="http://schemas.openxmlformats.org/officeDocument/2006/relationships/notesSlide" Target="../notesSlides/notesSlide24.xml"/><Relationship Id="rId1" Type="http://schemas.openxmlformats.org/officeDocument/2006/relationships/slideLayout" Target="../slideLayouts/slideLayout67.xml"/><Relationship Id="rId5" Type="http://schemas.openxmlformats.org/officeDocument/2006/relationships/hyperlink" Target="https://learn.microsoft.com/en-us/power-apps/maker/data-platform/azure-synapse-link-delta-lake" TargetMode="External"/><Relationship Id="rId4" Type="http://schemas.openxmlformats.org/officeDocument/2006/relationships/hyperlink" Target="https://learn.microsoft.com/en-us/power-apps/maker/data-platform/azure-synapse-link-select-fno-dat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5.xml"/><Relationship Id="rId1" Type="http://schemas.openxmlformats.org/officeDocument/2006/relationships/slideLayout" Target="../slideLayouts/slideLayout67.xml"/><Relationship Id="rId4" Type="http://schemas.openxmlformats.org/officeDocument/2006/relationships/image" Target="../media/image181.png"/></Relationships>
</file>

<file path=ppt/slides/_rels/slide29.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7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26.xml"/><Relationship Id="rId1" Type="http://schemas.openxmlformats.org/officeDocument/2006/relationships/slideLayout" Target="../slideLayouts/slideLayout336.xml"/></Relationships>
</file>

<file path=ppt/slides/_rels/slide31.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27.xml"/><Relationship Id="rId1" Type="http://schemas.openxmlformats.org/officeDocument/2006/relationships/slideLayout" Target="../slideLayouts/slideLayout336.xml"/></Relationships>
</file>

<file path=ppt/slides/_rels/slide32.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28.xml"/><Relationship Id="rId1" Type="http://schemas.openxmlformats.org/officeDocument/2006/relationships/slideLayout" Target="../slideLayouts/slideLayout336.xml"/><Relationship Id="rId4" Type="http://schemas.openxmlformats.org/officeDocument/2006/relationships/image" Target="../media/image186.png"/></Relationships>
</file>

<file path=ppt/slides/_rels/slide33.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336.xml"/></Relationships>
</file>

<file path=ppt/slides/_rels/slide3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29.xml"/><Relationship Id="rId1" Type="http://schemas.openxmlformats.org/officeDocument/2006/relationships/slideLayout" Target="../slideLayouts/slideLayout336.xml"/></Relationships>
</file>

<file path=ppt/slides/_rels/slide35.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30.xml"/><Relationship Id="rId1" Type="http://schemas.openxmlformats.org/officeDocument/2006/relationships/slideLayout" Target="../slideLayouts/slideLayout336.xml"/></Relationships>
</file>

<file path=ppt/slides/_rels/slide3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31.xml"/><Relationship Id="rId1" Type="http://schemas.openxmlformats.org/officeDocument/2006/relationships/slideLayout" Target="../slideLayouts/slideLayout336.xml"/><Relationship Id="rId4" Type="http://schemas.openxmlformats.org/officeDocument/2006/relationships/image" Target="../media/image191.png"/></Relationships>
</file>

<file path=ppt/slides/_rels/slide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32.xml"/><Relationship Id="rId1" Type="http://schemas.openxmlformats.org/officeDocument/2006/relationships/slideLayout" Target="../slideLayouts/slideLayout336.xml"/><Relationship Id="rId4" Type="http://schemas.openxmlformats.org/officeDocument/2006/relationships/image" Target="../media/image193.svg"/></Relationships>
</file>

<file path=ppt/slides/_rels/slide3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33.xml"/><Relationship Id="rId1" Type="http://schemas.openxmlformats.org/officeDocument/2006/relationships/slideLayout" Target="../slideLayouts/slideLayout336.xml"/></Relationships>
</file>

<file path=ppt/slides/_rels/slide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34.xml"/><Relationship Id="rId1" Type="http://schemas.openxmlformats.org/officeDocument/2006/relationships/slideLayout" Target="../slideLayouts/slideLayout336.xml"/><Relationship Id="rId5" Type="http://schemas.openxmlformats.org/officeDocument/2006/relationships/image" Target="../media/image197.png"/><Relationship Id="rId4" Type="http://schemas.openxmlformats.org/officeDocument/2006/relationships/image" Target="../media/image19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40.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incremental-updates" TargetMode="External"/><Relationship Id="rId2" Type="http://schemas.openxmlformats.org/officeDocument/2006/relationships/hyperlink" Target="https://learn.microsoft.com/en-us/power-apps/maker/data-platform/azure-synapse-link-select-fno-data" TargetMode="External"/><Relationship Id="rId1" Type="http://schemas.openxmlformats.org/officeDocument/2006/relationships/slideLayout" Target="../slideLayouts/slideLayout67.xml"/></Relationships>
</file>

<file path=ppt/slides/_rels/slide41.xml.rels><?xml version="1.0" encoding="UTF-8" standalone="yes"?>
<Relationships xmlns="http://schemas.openxmlformats.org/package/2006/relationships"><Relationship Id="rId3" Type="http://schemas.openxmlformats.org/officeDocument/2006/relationships/slide" Target="slide48.xml"/><Relationship Id="rId2" Type="http://schemas.openxmlformats.org/officeDocument/2006/relationships/notesSlide" Target="../notesSlides/notesSlide35.xml"/><Relationship Id="rId1" Type="http://schemas.openxmlformats.org/officeDocument/2006/relationships/slideLayout" Target="../slideLayouts/slideLayout336.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hyperlink" Target="https://learn.microsoft.com/en-us/dynamics365/fin-ops-core/dev-itpro/data-entities/azure-data-lake-change-feed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3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4.xml"/></Relationships>
</file>

<file path=ppt/slides/_rels/slide44.xml.rels><?xml version="1.0" encoding="UTF-8" standalone="yes"?>
<Relationships xmlns="http://schemas.openxmlformats.org/package/2006/relationships"><Relationship Id="rId8" Type="http://schemas.openxmlformats.org/officeDocument/2006/relationships/hyperlink" Target="https://learn.microsoft.com/en-us/fabric/" TargetMode="External"/><Relationship Id="rId13" Type="http://schemas.openxmlformats.org/officeDocument/2006/relationships/hyperlink" Target="https://www.youtube.com/watch?v=X_c7gLfJz_Q" TargetMode="External"/><Relationship Id="rId3" Type="http://schemas.openxmlformats.org/officeDocument/2006/relationships/hyperlink" Target="https://learn.microsoft.com/en-us/power-apps/maker/data-platform/azure-synapse-link-synapse" TargetMode="External"/><Relationship Id="rId7" Type="http://schemas.openxmlformats.org/officeDocument/2006/relationships/hyperlink" Target="https://learn.microsoft.com/en-us/power-apps/maker/data-platform/azure-synapse-link-view-in-fabric" TargetMode="External"/><Relationship Id="rId12" Type="http://schemas.openxmlformats.org/officeDocument/2006/relationships/hyperlink" Target="https://www.youtube.com/watch?v=5jlP0wdEsls" TargetMode="External"/><Relationship Id="rId2" Type="http://schemas.openxmlformats.org/officeDocument/2006/relationships/hyperlink" Target="https://learn.microsoft.com/en-us/power-apps/maker/data-platform/export-to-data-lake" TargetMode="External"/><Relationship Id="rId1" Type="http://schemas.openxmlformats.org/officeDocument/2006/relationships/slideLayout" Target="../slideLayouts/slideLayout68.xml"/><Relationship Id="rId6" Type="http://schemas.openxmlformats.org/officeDocument/2006/relationships/hyperlink" Target="https://learn.microsoft.com/en-us/power-apps/maker/data-platform/azure-synapse-link-msi" TargetMode="External"/><Relationship Id="rId11" Type="http://schemas.openxmlformats.org/officeDocument/2006/relationships/hyperlink" Target="https://www.youtube.com/watch?v=EUJTtUNb4II" TargetMode="External"/><Relationship Id="rId5" Type="http://schemas.openxmlformats.org/officeDocument/2006/relationships/hyperlink" Target="https://learn.microsoft.com/en-us/power-apps/maker/data-platform/azure-synapse-link-select-fno-data" TargetMode="External"/><Relationship Id="rId10" Type="http://schemas.openxmlformats.org/officeDocument/2006/relationships/hyperlink" Target="https://community.dynamics.com/blogs/post/?postid=9309012e-7138-ee11-bdf4-000d3a4e9eae" TargetMode="External"/><Relationship Id="rId4" Type="http://schemas.openxmlformats.org/officeDocument/2006/relationships/hyperlink" Target="https://learn.microsoft.com/en-us/power-apps/maker/data-platform/azure-synapse-link-delta-lake" TargetMode="External"/><Relationship Id="rId9" Type="http://schemas.openxmlformats.org/officeDocument/2006/relationships/hyperlink" Target="https://www.yammer.com/dynamicsaxfeedbackprograms/#/threads/inGroup?type=in_group&amp;feedId=32768909312"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7.xml"/><Relationship Id="rId1" Type="http://schemas.openxmlformats.org/officeDocument/2006/relationships/slideLayout" Target="../slideLayouts/slideLayout64.xml"/><Relationship Id="rId4" Type="http://schemas.openxmlformats.org/officeDocument/2006/relationships/image" Target="../media/image20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49.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40.xml"/><Relationship Id="rId1" Type="http://schemas.openxmlformats.org/officeDocument/2006/relationships/slideLayout" Target="../slideLayouts/slideLayout336.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image" Target="../media/image203.png"/></Relationships>
</file>

<file path=ppt/slides/_rels/slide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40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5.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svg"/><Relationship Id="rId9" Type="http://schemas.openxmlformats.org/officeDocument/2006/relationships/image" Target="../media/image1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_rels/slide8.xml.rels><?xml version="1.0" encoding="UTF-8" standalone="yes"?>
<Relationships xmlns="http://schemas.openxmlformats.org/package/2006/relationships"><Relationship Id="rId8" Type="http://schemas.openxmlformats.org/officeDocument/2006/relationships/image" Target="../media/image143.svg"/><Relationship Id="rId13" Type="http://schemas.openxmlformats.org/officeDocument/2006/relationships/image" Target="../media/image148.png"/><Relationship Id="rId18" Type="http://schemas.openxmlformats.org/officeDocument/2006/relationships/image" Target="../media/image153.svg"/><Relationship Id="rId3" Type="http://schemas.openxmlformats.org/officeDocument/2006/relationships/image" Target="../media/image138.png"/><Relationship Id="rId7" Type="http://schemas.openxmlformats.org/officeDocument/2006/relationships/image" Target="../media/image142.png"/><Relationship Id="rId12" Type="http://schemas.openxmlformats.org/officeDocument/2006/relationships/image" Target="../media/image147.svg"/><Relationship Id="rId17" Type="http://schemas.openxmlformats.org/officeDocument/2006/relationships/image" Target="../media/image152.png"/><Relationship Id="rId2" Type="http://schemas.openxmlformats.org/officeDocument/2006/relationships/notesSlide" Target="../notesSlides/notesSlide7.xml"/><Relationship Id="rId16" Type="http://schemas.openxmlformats.org/officeDocument/2006/relationships/image" Target="../media/image151.svg"/><Relationship Id="rId1" Type="http://schemas.openxmlformats.org/officeDocument/2006/relationships/slideLayout" Target="../slideLayouts/slideLayout393.xml"/><Relationship Id="rId6" Type="http://schemas.openxmlformats.org/officeDocument/2006/relationships/image" Target="../media/image141.svg"/><Relationship Id="rId11" Type="http://schemas.openxmlformats.org/officeDocument/2006/relationships/image" Target="../media/image146.png"/><Relationship Id="rId5" Type="http://schemas.openxmlformats.org/officeDocument/2006/relationships/image" Target="../media/image140.png"/><Relationship Id="rId15" Type="http://schemas.openxmlformats.org/officeDocument/2006/relationships/image" Target="../media/image150.png"/><Relationship Id="rId10" Type="http://schemas.openxmlformats.org/officeDocument/2006/relationships/image" Target="../media/image145.svg"/><Relationship Id="rId4" Type="http://schemas.openxmlformats.org/officeDocument/2006/relationships/image" Target="../media/image139.png"/><Relationship Id="rId9" Type="http://schemas.openxmlformats.org/officeDocument/2006/relationships/image" Target="../media/image144.png"/><Relationship Id="rId14" Type="http://schemas.openxmlformats.org/officeDocument/2006/relationships/image" Target="../media/image149.svg"/></Relationships>
</file>

<file path=ppt/slides/_rels/slide9.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155.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7.png"/><Relationship Id="rId2" Type="http://schemas.openxmlformats.org/officeDocument/2006/relationships/notesSlide" Target="../notesSlides/notesSlide8.xml"/><Relationship Id="rId1" Type="http://schemas.openxmlformats.org/officeDocument/2006/relationships/slideLayout" Target="../slideLayouts/slideLayout198.xml"/><Relationship Id="rId6" Type="http://schemas.openxmlformats.org/officeDocument/2006/relationships/image" Target="../media/image132.png"/><Relationship Id="rId11" Type="http://schemas.microsoft.com/office/2007/relationships/hdphoto" Target="../media/hdphoto2.wdp"/><Relationship Id="rId5" Type="http://schemas.openxmlformats.org/officeDocument/2006/relationships/image" Target="../media/image131.png"/><Relationship Id="rId10" Type="http://schemas.openxmlformats.org/officeDocument/2006/relationships/image" Target="../media/image154.png"/><Relationship Id="rId4" Type="http://schemas.openxmlformats.org/officeDocument/2006/relationships/image" Target="../media/image130.svg"/><Relationship Id="rId9" Type="http://schemas.openxmlformats.org/officeDocument/2006/relationships/image" Target="../media/image135.png"/><Relationship Id="rId14" Type="http://schemas.openxmlformats.org/officeDocument/2006/relationships/image" Target="../media/image156.sv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BD-CBE0-4544-A446-B76B8B2E2588}"/>
              </a:ext>
            </a:extLst>
          </p:cNvPr>
          <p:cNvSpPr>
            <a:spLocks noGrp="1"/>
          </p:cNvSpPr>
          <p:nvPr>
            <p:ph type="title"/>
          </p:nvPr>
        </p:nvSpPr>
        <p:spPr/>
        <p:txBody>
          <a:bodyPr/>
          <a:lstStyle/>
          <a:p>
            <a:r>
              <a:rPr lang="en-US"/>
              <a:t>Purpose of this deck</a:t>
            </a:r>
          </a:p>
        </p:txBody>
      </p:sp>
      <p:graphicFrame>
        <p:nvGraphicFramePr>
          <p:cNvPr id="6" name="Table 5">
            <a:extLst>
              <a:ext uri="{FF2B5EF4-FFF2-40B4-BE49-F238E27FC236}">
                <a16:creationId xmlns:a16="http://schemas.microsoft.com/office/drawing/2014/main" id="{91BC87A2-B56C-BF4E-9DC8-32775DAABE94}"/>
              </a:ext>
            </a:extLst>
          </p:cNvPr>
          <p:cNvGraphicFramePr>
            <a:graphicFrameLocks noGrp="1"/>
          </p:cNvGraphicFramePr>
          <p:nvPr>
            <p:extLst>
              <p:ext uri="{D42A27DB-BD31-4B8C-83A1-F6EECF244321}">
                <p14:modId xmlns:p14="http://schemas.microsoft.com/office/powerpoint/2010/main" val="3931445559"/>
              </p:ext>
            </p:extLst>
          </p:nvPr>
        </p:nvGraphicFramePr>
        <p:xfrm>
          <a:off x="586740" y="1185542"/>
          <a:ext cx="11018520" cy="5137642"/>
        </p:xfrm>
        <a:graphic>
          <a:graphicData uri="http://schemas.openxmlformats.org/drawingml/2006/table">
            <a:tbl>
              <a:tblPr firstRow="1" bandRow="1">
                <a:tableStyleId>{5C22544A-7EE6-4342-B048-85BDC9FD1C3A}</a:tableStyleId>
              </a:tblPr>
              <a:tblGrid>
                <a:gridCol w="2463695">
                  <a:extLst>
                    <a:ext uri="{9D8B030D-6E8A-4147-A177-3AD203B41FA5}">
                      <a16:colId xmlns:a16="http://schemas.microsoft.com/office/drawing/2014/main" val="2971010500"/>
                    </a:ext>
                  </a:extLst>
                </a:gridCol>
                <a:gridCol w="8554825">
                  <a:extLst>
                    <a:ext uri="{9D8B030D-6E8A-4147-A177-3AD203B41FA5}">
                      <a16:colId xmlns:a16="http://schemas.microsoft.com/office/drawing/2014/main" val="839557162"/>
                    </a:ext>
                  </a:extLst>
                </a:gridCol>
              </a:tblGrid>
              <a:tr h="389989">
                <a:tc>
                  <a:txBody>
                    <a:bodyPr/>
                    <a:lstStyle/>
                    <a:p>
                      <a:r>
                        <a:rPr lang="en-US">
                          <a:solidFill>
                            <a:schemeClr val="tx1"/>
                          </a:solidFill>
                        </a:rPr>
                        <a:t>Speaker:</a:t>
                      </a:r>
                    </a:p>
                  </a:txBody>
                  <a:tcPr>
                    <a:noFill/>
                  </a:tcPr>
                </a:tc>
                <a:tc>
                  <a:txBody>
                    <a:bodyPr/>
                    <a:lstStyle/>
                    <a:p>
                      <a:r>
                        <a:rPr lang="en-US" sz="1600" b="0" i="0" kern="1200">
                          <a:solidFill>
                            <a:schemeClr val="tx1"/>
                          </a:solidFill>
                          <a:effectLst/>
                          <a:latin typeface="+mn-lt"/>
                          <a:ea typeface="+mn-ea"/>
                          <a:cs typeface="+mn-cs"/>
                        </a:rPr>
                        <a:t>In-house Specialist, Microsoft Spokesperson or Partner (Leader/Exec/SME)</a:t>
                      </a:r>
                      <a:r>
                        <a:rPr lang="en-US" sz="1600" b="1" i="0" kern="1200">
                          <a:solidFill>
                            <a:schemeClr val="tx1"/>
                          </a:solidFill>
                          <a:effectLst/>
                          <a:latin typeface="+mn-lt"/>
                          <a:ea typeface="+mn-ea"/>
                          <a:cs typeface="+mn-cs"/>
                        </a:rPr>
                        <a:t>​</a:t>
                      </a:r>
                      <a:endParaRPr lang="en-US" sz="1600">
                        <a:solidFill>
                          <a:schemeClr val="tx1"/>
                        </a:solidFill>
                      </a:endParaRPr>
                    </a:p>
                  </a:txBody>
                  <a:tcPr>
                    <a:noFill/>
                  </a:tcPr>
                </a:tc>
                <a:extLst>
                  <a:ext uri="{0D108BD9-81ED-4DB2-BD59-A6C34878D82A}">
                    <a16:rowId xmlns:a16="http://schemas.microsoft.com/office/drawing/2014/main" val="2066920458"/>
                  </a:ext>
                </a:extLst>
              </a:tr>
              <a:tr h="389989">
                <a:tc>
                  <a:txBody>
                    <a:bodyPr/>
                    <a:lstStyle/>
                    <a:p>
                      <a:r>
                        <a:rPr lang="en-US" b="1">
                          <a:solidFill>
                            <a:schemeClr val="tx1"/>
                          </a:solidFill>
                        </a:rPr>
                        <a:t>Audience:</a:t>
                      </a:r>
                    </a:p>
                  </a:txBody>
                  <a:tcPr>
                    <a:noFill/>
                  </a:tcPr>
                </a:tc>
                <a:tc>
                  <a:txBody>
                    <a:bodyPr/>
                    <a:lstStyle/>
                    <a:p>
                      <a:r>
                        <a:rPr lang="en-US" sz="1600" b="0" i="0" kern="1200">
                          <a:solidFill>
                            <a:schemeClr val="tx1"/>
                          </a:solidFill>
                          <a:effectLst/>
                          <a:latin typeface="+mn-lt"/>
                          <a:ea typeface="+mn-ea"/>
                          <a:cs typeface="+mn-cs"/>
                        </a:rPr>
                        <a:t>Business Decision Maker, Line of Business Owner or an IT Decision maker</a:t>
                      </a:r>
                      <a:endParaRPr lang="en-US" sz="1600">
                        <a:solidFill>
                          <a:schemeClr val="tx1"/>
                        </a:solidFill>
                      </a:endParaRPr>
                    </a:p>
                  </a:txBody>
                  <a:tcPr>
                    <a:noFill/>
                  </a:tcPr>
                </a:tc>
                <a:extLst>
                  <a:ext uri="{0D108BD9-81ED-4DB2-BD59-A6C34878D82A}">
                    <a16:rowId xmlns:a16="http://schemas.microsoft.com/office/drawing/2014/main" val="652227045"/>
                  </a:ext>
                </a:extLst>
              </a:tr>
              <a:tr h="389989">
                <a:tc>
                  <a:txBody>
                    <a:bodyPr/>
                    <a:lstStyle/>
                    <a:p>
                      <a:r>
                        <a:rPr lang="en-US" b="1">
                          <a:solidFill>
                            <a:schemeClr val="tx1"/>
                          </a:solidFill>
                        </a:rPr>
                        <a:t>Title:</a:t>
                      </a:r>
                    </a:p>
                  </a:txBody>
                  <a:tcPr>
                    <a:noFill/>
                  </a:tcPr>
                </a:tc>
                <a:tc>
                  <a:txBody>
                    <a:bodyPr/>
                    <a:lstStyle/>
                    <a:p>
                      <a:r>
                        <a:rPr lang="en-US" sz="1600" b="0" i="0" kern="1200">
                          <a:solidFill>
                            <a:schemeClr val="tx1"/>
                          </a:solidFill>
                          <a:effectLst/>
                          <a:latin typeface="+mn-lt"/>
                          <a:ea typeface="+mn-ea"/>
                          <a:cs typeface="+mn-cs"/>
                        </a:rPr>
                        <a:t>Transition to Synapse Link – simplify data integration</a:t>
                      </a:r>
                      <a:endParaRPr lang="en-US" sz="1600">
                        <a:solidFill>
                          <a:schemeClr val="tx1"/>
                        </a:solidFill>
                      </a:endParaRPr>
                    </a:p>
                  </a:txBody>
                  <a:tcPr>
                    <a:noFill/>
                  </a:tcPr>
                </a:tc>
                <a:extLst>
                  <a:ext uri="{0D108BD9-81ED-4DB2-BD59-A6C34878D82A}">
                    <a16:rowId xmlns:a16="http://schemas.microsoft.com/office/drawing/2014/main" val="2721299554"/>
                  </a:ext>
                </a:extLst>
              </a:tr>
              <a:tr h="389989">
                <a:tc>
                  <a:txBody>
                    <a:bodyPr/>
                    <a:lstStyle/>
                    <a:p>
                      <a:r>
                        <a:rPr lang="en-US" b="1">
                          <a:solidFill>
                            <a:schemeClr val="tx1"/>
                          </a:solidFill>
                        </a:rPr>
                        <a:t>Length &amp; Version:</a:t>
                      </a:r>
                    </a:p>
                  </a:txBody>
                  <a:tcPr>
                    <a:noFill/>
                  </a:tcPr>
                </a:tc>
                <a:tc>
                  <a:txBody>
                    <a:bodyPr/>
                    <a:lstStyle/>
                    <a:p>
                      <a:r>
                        <a:rPr lang="en-US" sz="1600">
                          <a:solidFill>
                            <a:schemeClr val="tx1"/>
                          </a:solidFill>
                        </a:rPr>
                        <a:t>30 minutes, last updated Oct 2023</a:t>
                      </a:r>
                    </a:p>
                  </a:txBody>
                  <a:tcPr>
                    <a:noFill/>
                  </a:tcPr>
                </a:tc>
                <a:extLst>
                  <a:ext uri="{0D108BD9-81ED-4DB2-BD59-A6C34878D82A}">
                    <a16:rowId xmlns:a16="http://schemas.microsoft.com/office/drawing/2014/main" val="3190850854"/>
                  </a:ext>
                </a:extLst>
              </a:tr>
              <a:tr h="389989">
                <a:tc>
                  <a:txBody>
                    <a:bodyPr/>
                    <a:lstStyle/>
                    <a:p>
                      <a:r>
                        <a:rPr lang="en-US" b="1">
                          <a:solidFill>
                            <a:schemeClr val="tx1"/>
                          </a:solidFill>
                        </a:rPr>
                        <a:t>Content Level:</a:t>
                      </a:r>
                    </a:p>
                  </a:txBody>
                  <a:tcPr>
                    <a:noFill/>
                  </a:tcPr>
                </a:tc>
                <a:tc>
                  <a:txBody>
                    <a:bodyPr/>
                    <a:lstStyle/>
                    <a:p>
                      <a:r>
                        <a:rPr lang="en-US" sz="1600">
                          <a:solidFill>
                            <a:schemeClr val="tx1"/>
                          </a:solidFill>
                        </a:rPr>
                        <a:t>Level 200 for external &amp; internal use</a:t>
                      </a:r>
                    </a:p>
                  </a:txBody>
                  <a:tcPr>
                    <a:noFill/>
                  </a:tcPr>
                </a:tc>
                <a:extLst>
                  <a:ext uri="{0D108BD9-81ED-4DB2-BD59-A6C34878D82A}">
                    <a16:rowId xmlns:a16="http://schemas.microsoft.com/office/drawing/2014/main" val="1385262682"/>
                  </a:ext>
                </a:extLst>
              </a:tr>
              <a:tr h="609023">
                <a:tc>
                  <a:txBody>
                    <a:bodyPr/>
                    <a:lstStyle/>
                    <a:p>
                      <a:r>
                        <a:rPr lang="en-US" b="1">
                          <a:solidFill>
                            <a:schemeClr val="tx1"/>
                          </a:solidFill>
                        </a:rPr>
                        <a:t>Deck Contacts:</a:t>
                      </a:r>
                    </a:p>
                  </a:txBody>
                  <a:tcPr>
                    <a:noFill/>
                  </a:tcPr>
                </a:tc>
                <a:tc>
                  <a:txBody>
                    <a:bodyPr/>
                    <a:lstStyle/>
                    <a:p>
                      <a:r>
                        <a:rPr lang="en-US" sz="1600">
                          <a:solidFill>
                            <a:schemeClr val="tx1"/>
                          </a:solidFill>
                        </a:rPr>
                        <a:t>Microsoft Product team: Jila Yadav, Milinda Vitharana, Jason Huang, Rich Black, Steven Koppens</a:t>
                      </a:r>
                    </a:p>
                  </a:txBody>
                  <a:tcPr>
                    <a:noFill/>
                  </a:tcPr>
                </a:tc>
                <a:extLst>
                  <a:ext uri="{0D108BD9-81ED-4DB2-BD59-A6C34878D82A}">
                    <a16:rowId xmlns:a16="http://schemas.microsoft.com/office/drawing/2014/main" val="367878000"/>
                  </a:ext>
                </a:extLst>
              </a:tr>
              <a:tr h="609023">
                <a:tc>
                  <a:txBody>
                    <a:bodyPr/>
                    <a:lstStyle/>
                    <a:p>
                      <a:r>
                        <a:rPr lang="en-US" b="1">
                          <a:solidFill>
                            <a:schemeClr val="tx1"/>
                          </a:solidFill>
                        </a:rPr>
                        <a:t>Desired Outcomes:</a:t>
                      </a:r>
                    </a:p>
                  </a:txBody>
                  <a:tcPr>
                    <a:noFill/>
                  </a:tcPr>
                </a:tc>
                <a:tc>
                  <a:txBody>
                    <a:bodyPr/>
                    <a:lstStyle/>
                    <a:p>
                      <a:r>
                        <a:rPr lang="en-US" sz="1600">
                          <a:solidFill>
                            <a:schemeClr val="tx1"/>
                          </a:solidFill>
                        </a:rPr>
                        <a:t>Clear understanding of benefits, effort to transition from BYOD, Export to Data Lake to Synapse Link and Microsoft Fabric</a:t>
                      </a:r>
                    </a:p>
                    <a:p>
                      <a:r>
                        <a:rPr lang="en-US" sz="1600">
                          <a:solidFill>
                            <a:schemeClr val="tx1"/>
                          </a:solidFill>
                        </a:rPr>
                        <a:t>Proof of concept or planning workshop with an inhouse specialist, Microsoft Services or Partner</a:t>
                      </a:r>
                    </a:p>
                  </a:txBody>
                  <a:tcPr>
                    <a:noFill/>
                  </a:tcPr>
                </a:tc>
                <a:extLst>
                  <a:ext uri="{0D108BD9-81ED-4DB2-BD59-A6C34878D82A}">
                    <a16:rowId xmlns:a16="http://schemas.microsoft.com/office/drawing/2014/main" val="977856438"/>
                  </a:ext>
                </a:extLst>
              </a:tr>
              <a:tr h="1511874">
                <a:tc>
                  <a:txBody>
                    <a:bodyPr/>
                    <a:lstStyle/>
                    <a:p>
                      <a:r>
                        <a:rPr lang="en-US" b="1">
                          <a:solidFill>
                            <a:schemeClr val="tx1"/>
                          </a:solidFill>
                        </a:rPr>
                        <a:t>Usage Guide:</a:t>
                      </a:r>
                    </a:p>
                  </a:txBody>
                  <a:tcPr>
                    <a:noFill/>
                  </a:tcPr>
                </a:tc>
                <a:tc>
                  <a:txBody>
                    <a:bodyPr/>
                    <a:lstStyle/>
                    <a:p>
                      <a:pPr marL="285750" indent="-285750" rtl="0" fontAlgn="base">
                        <a:spcAft>
                          <a:spcPts val="500"/>
                        </a:spcAft>
                        <a:buFont typeface="Arial" panose="020B0604020202020204" pitchFamily="34" charset="0"/>
                        <a:buChar char="•"/>
                      </a:pPr>
                      <a:r>
                        <a:rPr lang="en-US" sz="1600" b="0" i="0" kern="1200">
                          <a:solidFill>
                            <a:schemeClr val="tx1"/>
                          </a:solidFill>
                          <a:effectLst/>
                          <a:latin typeface="+mn-lt"/>
                          <a:ea typeface="+mn-ea"/>
                          <a:cs typeface="+mn-cs"/>
                        </a:rPr>
                        <a:t>Slides should be adaptive to the specific audience situation – feel free to reorder slides, hide slides, etc. that you feel fit with your audience and the products they currently use.</a:t>
                      </a:r>
                    </a:p>
                  </a:txBody>
                  <a:tcPr>
                    <a:noFill/>
                  </a:tcPr>
                </a:tc>
                <a:extLst>
                  <a:ext uri="{0D108BD9-81ED-4DB2-BD59-A6C34878D82A}">
                    <a16:rowId xmlns:a16="http://schemas.microsoft.com/office/drawing/2014/main" val="1260234901"/>
                  </a:ext>
                </a:extLst>
              </a:tr>
            </a:tbl>
          </a:graphicData>
        </a:graphic>
      </p:graphicFrame>
    </p:spTree>
    <p:extLst>
      <p:ext uri="{BB962C8B-B14F-4D97-AF65-F5344CB8AC3E}">
        <p14:creationId xmlns:p14="http://schemas.microsoft.com/office/powerpoint/2010/main" val="22073333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Makers can build Apps with insights from Microsoft </a:t>
            </a:r>
            <a:r>
              <a:rPr kumimoji="0" lang="en-US" sz="16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60" name="Oval 59">
            <a:extLst>
              <a:ext uri="{FF2B5EF4-FFF2-40B4-BE49-F238E27FC236}">
                <a16:creationId xmlns:a16="http://schemas.microsoft.com/office/drawing/2014/main" id="{E4D7AF52-6AD6-F088-31F9-0F24B7DAC423}"/>
              </a:ext>
            </a:extLst>
          </p:cNvPr>
          <p:cNvSpPr/>
          <p:nvPr/>
        </p:nvSpPr>
        <p:spPr bwMode="auto">
          <a:xfrm>
            <a:off x="5695495" y="2622322"/>
            <a:ext cx="1682485" cy="162746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7970356" y="4078654"/>
            <a:ext cx="1677408" cy="6215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5766581" y="3051186"/>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9760243" y="1497222"/>
            <a:ext cx="1604705" cy="481212"/>
            <a:chOff x="2334234" y="1745737"/>
            <a:chExt cx="1604705"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2815446" y="1854039"/>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flipH="1">
            <a:off x="5211810" y="3294707"/>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flipH="1">
            <a:off x="8977757" y="1280286"/>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flipH="1">
            <a:off x="9432135" y="1819803"/>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flipH="1">
            <a:off x="9456812" y="516704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flipH="1">
            <a:off x="9815600" y="433023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flipH="1">
            <a:off x="9799084" y="265661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flipH="1">
            <a:off x="9921915" y="349342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8416440" y="3096264"/>
            <a:ext cx="684699" cy="560672"/>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25363" y="2787407"/>
            <a:ext cx="1099663" cy="1099663"/>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023" y="2916777"/>
            <a:ext cx="933078" cy="902563"/>
          </a:xfrm>
          <a:prstGeom prst="rect">
            <a:avLst/>
          </a:prstGeom>
        </p:spPr>
      </p:pic>
      <p:grpSp>
        <p:nvGrpSpPr>
          <p:cNvPr id="16" name="Group 15">
            <a:extLst>
              <a:ext uri="{FF2B5EF4-FFF2-40B4-BE49-F238E27FC236}">
                <a16:creationId xmlns:a16="http://schemas.microsoft.com/office/drawing/2014/main" id="{5C3F6B84-B1C2-0B8C-4679-7E1BA8344D0C}"/>
              </a:ext>
            </a:extLst>
          </p:cNvPr>
          <p:cNvGrpSpPr/>
          <p:nvPr/>
        </p:nvGrpSpPr>
        <p:grpSpPr>
          <a:xfrm>
            <a:off x="10212335" y="2266238"/>
            <a:ext cx="1167403" cy="384694"/>
            <a:chOff x="10212335" y="2266238"/>
            <a:chExt cx="1167403" cy="384694"/>
          </a:xfrm>
        </p:grpSpPr>
        <p:sp>
          <p:nvSpPr>
            <p:cNvPr id="3" name="TextBox 2">
              <a:extLst>
                <a:ext uri="{FF2B5EF4-FFF2-40B4-BE49-F238E27FC236}">
                  <a16:creationId xmlns:a16="http://schemas.microsoft.com/office/drawing/2014/main" id="{490EEFE6-DA41-7F9B-B6AE-24F0E0089CF2}"/>
                </a:ext>
              </a:extLst>
            </p:cNvPr>
            <p:cNvSpPr txBox="1"/>
            <p:nvPr/>
          </p:nvSpPr>
          <p:spPr>
            <a:xfrm>
              <a:off x="10651483" y="2329593"/>
              <a:ext cx="728255"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Automate</a:t>
              </a:r>
            </a:p>
          </p:txBody>
        </p:sp>
        <p:pic>
          <p:nvPicPr>
            <p:cNvPr id="4" name="Picture 4">
              <a:extLst>
                <a:ext uri="{FF2B5EF4-FFF2-40B4-BE49-F238E27FC236}">
                  <a16:creationId xmlns:a16="http://schemas.microsoft.com/office/drawing/2014/main" id="{A0762B33-CADA-118A-76D8-B8D83C7B0B9A}"/>
                </a:ext>
                <a:ext uri="{C183D7F6-B498-43B3-948B-1728B52AA6E4}">
                  <adec:decorative xmlns:adec="http://schemas.microsoft.com/office/drawing/2017/decorative" val="1"/>
                </a:ext>
              </a:extLst>
            </p:cNvPr>
            <p:cNvPicPr>
              <a:picLocks noChangeAspect="1" noChangeArrowheads="1"/>
            </p:cNvPicPr>
            <p:nvPr/>
          </p:nvPicPr>
          <p:blipFill>
            <a:blip r:embed="rId8" cstate="print">
              <a:alphaModFix/>
              <a:extLst>
                <a:ext uri="{28A0092B-C50C-407E-A947-70E740481C1C}">
                  <a14:useLocalDpi xmlns:a14="http://schemas.microsoft.com/office/drawing/2010/main"/>
                </a:ext>
              </a:extLst>
            </a:blip>
            <a:srcRect/>
            <a:stretch>
              <a:fillRect/>
            </a:stretch>
          </p:blipFill>
          <p:spPr bwMode="auto">
            <a:xfrm>
              <a:off x="10212335" y="2266238"/>
              <a:ext cx="384693" cy="384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E9FA31C-7F83-164F-0F44-FE84B1EBC26B}"/>
              </a:ext>
            </a:extLst>
          </p:cNvPr>
          <p:cNvGrpSpPr/>
          <p:nvPr/>
        </p:nvGrpSpPr>
        <p:grpSpPr>
          <a:xfrm>
            <a:off x="10367097" y="2980529"/>
            <a:ext cx="1334845" cy="443733"/>
            <a:chOff x="10367097" y="2980529"/>
            <a:chExt cx="1334845" cy="443733"/>
          </a:xfrm>
        </p:grpSpPr>
        <p:pic>
          <p:nvPicPr>
            <p:cNvPr id="9" name="Picture 2" descr="Microsoft Power Platform – Microsoft Adoption">
              <a:extLst>
                <a:ext uri="{FF2B5EF4-FFF2-40B4-BE49-F238E27FC236}">
                  <a16:creationId xmlns:a16="http://schemas.microsoft.com/office/drawing/2014/main" id="{9C732981-21F8-F7F8-1CEC-4253405C3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7097" y="2980529"/>
              <a:ext cx="446724" cy="443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7763C0-CA55-1BC6-2F25-5A474A03A929}"/>
                </a:ext>
              </a:extLst>
            </p:cNvPr>
            <p:cNvSpPr txBox="1"/>
            <p:nvPr/>
          </p:nvSpPr>
          <p:spPr>
            <a:xfrm>
              <a:off x="11057534" y="3102295"/>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Pages</a:t>
              </a:r>
            </a:p>
          </p:txBody>
        </p:sp>
      </p:grpSp>
      <p:grpSp>
        <p:nvGrpSpPr>
          <p:cNvPr id="18" name="Group 17">
            <a:extLst>
              <a:ext uri="{FF2B5EF4-FFF2-40B4-BE49-F238E27FC236}">
                <a16:creationId xmlns:a16="http://schemas.microsoft.com/office/drawing/2014/main" id="{880A7541-41FD-C943-5A82-91B97207E15C}"/>
              </a:ext>
            </a:extLst>
          </p:cNvPr>
          <p:cNvGrpSpPr/>
          <p:nvPr/>
        </p:nvGrpSpPr>
        <p:grpSpPr>
          <a:xfrm>
            <a:off x="10370871" y="3768571"/>
            <a:ext cx="1329600" cy="481212"/>
            <a:chOff x="10370871" y="3768571"/>
            <a:chExt cx="1329600" cy="481212"/>
          </a:xfrm>
        </p:grpSpPr>
        <p:pic>
          <p:nvPicPr>
            <p:cNvPr id="1027" name="Picture 3">
              <a:extLst>
                <a:ext uri="{FF2B5EF4-FFF2-40B4-BE49-F238E27FC236}">
                  <a16:creationId xmlns:a16="http://schemas.microsoft.com/office/drawing/2014/main" id="{91987209-7149-3834-3FAE-9611348409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0871" y="3768571"/>
              <a:ext cx="486499" cy="4812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39DE1-BC9D-E845-5884-FEF97664CE13}"/>
                </a:ext>
              </a:extLst>
            </p:cNvPr>
            <p:cNvSpPr txBox="1"/>
            <p:nvPr/>
          </p:nvSpPr>
          <p:spPr>
            <a:xfrm>
              <a:off x="11056063" y="3832434"/>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kern="0">
                  <a:solidFill>
                    <a:srgbClr val="FFFFFF"/>
                  </a:solidFill>
                  <a:latin typeface="Segoe UI"/>
                </a:rPr>
                <a:t>Virtual agents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F666159-84E7-043E-25E1-2D19A5DAEC33}"/>
              </a:ext>
            </a:extLst>
          </p:cNvPr>
          <p:cNvGrpSpPr/>
          <p:nvPr/>
        </p:nvGrpSpPr>
        <p:grpSpPr>
          <a:xfrm>
            <a:off x="10212335" y="4533374"/>
            <a:ext cx="1289443" cy="478298"/>
            <a:chOff x="10212335" y="4533374"/>
            <a:chExt cx="1289443" cy="478298"/>
          </a:xfrm>
        </p:grpSpPr>
        <p:pic>
          <p:nvPicPr>
            <p:cNvPr id="1028" name="Picture 4">
              <a:extLst>
                <a:ext uri="{FF2B5EF4-FFF2-40B4-BE49-F238E27FC236}">
                  <a16:creationId xmlns:a16="http://schemas.microsoft.com/office/drawing/2014/main" id="{52455C66-128B-85F8-7E76-CBF6CF4332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2335" y="4533374"/>
              <a:ext cx="478297" cy="4782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43F17A-DF7E-552F-7EB0-98630DD4521E}"/>
                </a:ext>
              </a:extLst>
            </p:cNvPr>
            <p:cNvSpPr txBox="1"/>
            <p:nvPr/>
          </p:nvSpPr>
          <p:spPr>
            <a:xfrm>
              <a:off x="10857370" y="4724559"/>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r>
                <a:rPr lang="en-US" sz="1000" kern="0">
                  <a:solidFill>
                    <a:srgbClr val="FFFFFF"/>
                  </a:solidFill>
                  <a:latin typeface="Segoe UI"/>
                </a:rPr>
                <a:t> </a:t>
              </a:r>
              <a:r>
                <a:rPr lang="en-US" sz="1000" kern="0" err="1">
                  <a:solidFill>
                    <a:srgbClr val="FFFFFF"/>
                  </a:solidFill>
                  <a:latin typeface="Segoe UI"/>
                </a:rPr>
                <a:t>Fx</a:t>
              </a: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C312549-F0F5-29FB-066B-147E11A799FC}"/>
              </a:ext>
            </a:extLst>
          </p:cNvPr>
          <p:cNvGrpSpPr/>
          <p:nvPr/>
        </p:nvGrpSpPr>
        <p:grpSpPr>
          <a:xfrm>
            <a:off x="9898961" y="5306447"/>
            <a:ext cx="1237064" cy="440913"/>
            <a:chOff x="9898961" y="5306447"/>
            <a:chExt cx="1237064" cy="440913"/>
          </a:xfrm>
        </p:grpSpPr>
        <p:pic>
          <p:nvPicPr>
            <p:cNvPr id="1026" name="Picture 2">
              <a:extLst>
                <a:ext uri="{FF2B5EF4-FFF2-40B4-BE49-F238E27FC236}">
                  <a16:creationId xmlns:a16="http://schemas.microsoft.com/office/drawing/2014/main" id="{D6D7A572-14CC-E161-6975-EB06AD6A8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8961" y="5306447"/>
              <a:ext cx="440912" cy="4409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A1FCE5-6DEF-BAAD-A530-E9997031A764}"/>
                </a:ext>
              </a:extLst>
            </p:cNvPr>
            <p:cNvSpPr txBox="1"/>
            <p:nvPr/>
          </p:nvSpPr>
          <p:spPr>
            <a:xfrm>
              <a:off x="10491617" y="5455023"/>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AI builder</a:t>
              </a:r>
            </a:p>
          </p:txBody>
        </p:sp>
      </p:grpSp>
      <p:sp>
        <p:nvSpPr>
          <p:cNvPr id="21" name="TextBox 20">
            <a:extLst>
              <a:ext uri="{FF2B5EF4-FFF2-40B4-BE49-F238E27FC236}">
                <a16:creationId xmlns:a16="http://schemas.microsoft.com/office/drawing/2014/main" id="{0EC74241-1F5E-4B9C-06FD-D94758AAB4C6}"/>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FA42621F-520B-58B7-0D3D-B01DDACD516C}"/>
              </a:ext>
            </a:extLst>
          </p:cNvPr>
          <p:cNvSpPr txBox="1"/>
          <p:nvPr/>
        </p:nvSpPr>
        <p:spPr>
          <a:xfrm>
            <a:off x="4081915" y="4041699"/>
            <a:ext cx="2422803" cy="22344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91791581-E370-5ACF-7264-48E2DDF2D6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8134" y="4724559"/>
            <a:ext cx="715557" cy="730464"/>
          </a:xfrm>
          <a:prstGeom prst="rect">
            <a:avLst/>
          </a:prstGeom>
        </p:spPr>
      </p:pic>
    </p:spTree>
    <p:extLst>
      <p:ext uri="{BB962C8B-B14F-4D97-AF65-F5344CB8AC3E}">
        <p14:creationId xmlns:p14="http://schemas.microsoft.com/office/powerpoint/2010/main" val="1681066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700"/>
                            </p:stCondLst>
                            <p:childTnLst>
                              <p:par>
                                <p:cTn id="9" presetID="1" presetClass="entr" presetSubtype="0" fill="hold" nodeType="afterEffect">
                                  <p:stCondLst>
                                    <p:cond delay="2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900"/>
                            </p:stCondLst>
                            <p:childTnLst>
                              <p:par>
                                <p:cTn id="12" presetID="1" presetClass="entr" presetSubtype="0" fill="hold" nodeType="afterEffect">
                                  <p:stCondLst>
                                    <p:cond delay="2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100"/>
                            </p:stCondLst>
                            <p:childTnLst>
                              <p:par>
                                <p:cTn id="15" presetID="1" presetClass="entr" presetSubtype="0" fill="hold" nodeType="afterEffect">
                                  <p:stCondLst>
                                    <p:cond delay="20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20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1700"/>
                            </p:stCondLst>
                            <p:childTnLst>
                              <p:par>
                                <p:cTn id="24" presetID="63" presetClass="path" presetSubtype="0" repeatCount="indefinite" accel="50000" decel="50000" fill="hold" grpId="0" nodeType="afterEffect">
                                  <p:stCondLst>
                                    <p:cond delay="0"/>
                                  </p:stCondLst>
                                  <p:childTnLst>
                                    <p:animMotion origin="layout" path="M -0.02773 0.00023 L 0.2987 0.00023 " pathEditMode="relative" rAng="0" ptsTypes="AA">
                                      <p:cBhvr>
                                        <p:cTn id="25" dur="2000" fill="hold"/>
                                        <p:tgtEl>
                                          <p:spTgt spid="58"/>
                                        </p:tgtEl>
                                        <p:attrNameLst>
                                          <p:attrName>ppt_x</p:attrName>
                                          <p:attrName>ppt_y</p:attrName>
                                        </p:attrNameLst>
                                      </p:cBhvr>
                                      <p:rCtr x="16315" y="0"/>
                                    </p:animMotion>
                                  </p:childTnLst>
                                </p:cTn>
                              </p:par>
                              <p:par>
                                <p:cTn id="26" presetID="10" presetClass="entr" presetSubtype="0" accel="50000" decel="50000" fill="hold" grpId="1" nodeType="withEffect">
                                  <p:stCondLst>
                                    <p:cond delay="2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6" presetClass="emph" presetSubtype="0" repeatCount="indefinite" accel="50000" decel="50000" autoRev="1" fill="hold" grpId="0" nodeType="withEffect">
                                  <p:stCondLst>
                                    <p:cond delay="200"/>
                                  </p:stCondLst>
                                  <p:childTnLst>
                                    <p:animScale>
                                      <p:cBhvr>
                                        <p:cTn id="30" dur="2000" fill="hold"/>
                                        <p:tgtEl>
                                          <p:spTgt spid="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P spid="9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Transition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577950"/>
            <a:ext cx="6667500" cy="1698927"/>
          </a:xfrm>
        </p:spPr>
        <p:txBody>
          <a:bodyPr/>
          <a:lstStyle/>
          <a:p>
            <a:r>
              <a:rPr lang="en-US" sz="2400"/>
              <a:t>What’s changing</a:t>
            </a:r>
          </a:p>
          <a:p>
            <a:r>
              <a:rPr lang="en-US" sz="2400"/>
              <a:t>Why transition?</a:t>
            </a:r>
          </a:p>
          <a:p>
            <a:r>
              <a:rPr lang="en-US" sz="2400"/>
              <a:t>Business benefits </a:t>
            </a:r>
          </a:p>
          <a:p>
            <a:r>
              <a:rPr lang="en-US" sz="2400"/>
              <a:t>Expected effort</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3</a:t>
            </a:r>
          </a:p>
        </p:txBody>
      </p:sp>
    </p:spTree>
    <p:extLst>
      <p:ext uri="{BB962C8B-B14F-4D97-AF65-F5344CB8AC3E}">
        <p14:creationId xmlns:p14="http://schemas.microsoft.com/office/powerpoint/2010/main" val="232431670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B1C5C-09A6-CFFF-9DBA-0C4D60176388}"/>
              </a:ext>
            </a:extLst>
          </p:cNvPr>
          <p:cNvSpPr>
            <a:spLocks noGrp="1"/>
          </p:cNvSpPr>
          <p:nvPr>
            <p:ph type="title"/>
          </p:nvPr>
        </p:nvSpPr>
        <p:spPr/>
        <p:txBody>
          <a:bodyPr/>
          <a:lstStyle/>
          <a:p>
            <a:r>
              <a:rPr lang="en-US"/>
              <a:t>Previously : Synapse Link &amp; Export to Data Lake</a:t>
            </a:r>
          </a:p>
        </p:txBody>
      </p:sp>
      <p:sp>
        <p:nvSpPr>
          <p:cNvPr id="4" name="Text Placeholder 3">
            <a:extLst>
              <a:ext uri="{FF2B5EF4-FFF2-40B4-BE49-F238E27FC236}">
                <a16:creationId xmlns:a16="http://schemas.microsoft.com/office/drawing/2014/main" id="{0B31F940-EDA5-7FEE-8892-64B9CF1688EA}"/>
              </a:ext>
            </a:extLst>
          </p:cNvPr>
          <p:cNvSpPr>
            <a:spLocks noGrp="1"/>
          </p:cNvSpPr>
          <p:nvPr>
            <p:ph type="body" sz="quarter" idx="10"/>
          </p:nvPr>
        </p:nvSpPr>
        <p:spPr/>
        <p:txBody>
          <a:bodyPr/>
          <a:lstStyle/>
          <a:p>
            <a:endParaRPr lang="en-US"/>
          </a:p>
        </p:txBody>
      </p:sp>
      <p:sp>
        <p:nvSpPr>
          <p:cNvPr id="3" name="AutoShape 4">
            <a:extLst>
              <a:ext uri="{FF2B5EF4-FFF2-40B4-BE49-F238E27FC236}">
                <a16:creationId xmlns:a16="http://schemas.microsoft.com/office/drawing/2014/main" id="{5CE5C91D-3F65-7874-18D4-D090FCDF9F3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a:extLst>
              <a:ext uri="{FF2B5EF4-FFF2-40B4-BE49-F238E27FC236}">
                <a16:creationId xmlns:a16="http://schemas.microsoft.com/office/drawing/2014/main" id="{235CEC9A-CD25-8DA7-6878-63CBC9B27E15}"/>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TextBox 20">
            <a:extLst>
              <a:ext uri="{FF2B5EF4-FFF2-40B4-BE49-F238E27FC236}">
                <a16:creationId xmlns:a16="http://schemas.microsoft.com/office/drawing/2014/main" id="{8791504F-6A0A-D017-3275-C8AF05F6DB9E}"/>
              </a:ext>
            </a:extLst>
          </p:cNvPr>
          <p:cNvSpPr txBox="1"/>
          <p:nvPr/>
        </p:nvSpPr>
        <p:spPr>
          <a:xfrm>
            <a:off x="3373860" y="3245482"/>
            <a:ext cx="6747720" cy="369332"/>
          </a:xfrm>
          <a:prstGeom prst="rect">
            <a:avLst/>
          </a:prstGeom>
          <a:noFill/>
        </p:spPr>
        <p:txBody>
          <a:bodyPr wrap="square">
            <a:spAutoFit/>
          </a:bodyPr>
          <a:lstStyle/>
          <a:p>
            <a:endParaRPr lang="en-US"/>
          </a:p>
        </p:txBody>
      </p:sp>
      <p:pic>
        <p:nvPicPr>
          <p:cNvPr id="27" name="Picture 26">
            <a:extLst>
              <a:ext uri="{FF2B5EF4-FFF2-40B4-BE49-F238E27FC236}">
                <a16:creationId xmlns:a16="http://schemas.microsoft.com/office/drawing/2014/main" id="{448034E2-53A3-498F-81C5-C5CDEE78F56F}"/>
              </a:ext>
            </a:extLst>
          </p:cNvPr>
          <p:cNvPicPr>
            <a:picLocks noChangeAspect="1"/>
          </p:cNvPicPr>
          <p:nvPr/>
        </p:nvPicPr>
        <p:blipFill>
          <a:blip r:embed="rId3"/>
          <a:stretch>
            <a:fillRect/>
          </a:stretch>
        </p:blipFill>
        <p:spPr>
          <a:xfrm>
            <a:off x="0" y="1049102"/>
            <a:ext cx="12192000" cy="5369395"/>
          </a:xfrm>
          <a:prstGeom prst="rect">
            <a:avLst/>
          </a:prstGeom>
        </p:spPr>
      </p:pic>
    </p:spTree>
    <p:extLst>
      <p:ext uri="{BB962C8B-B14F-4D97-AF65-F5344CB8AC3E}">
        <p14:creationId xmlns:p14="http://schemas.microsoft.com/office/powerpoint/2010/main" val="271663678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00459-75A3-4E14-1F38-B1F511D57C9E}"/>
              </a:ext>
            </a:extLst>
          </p:cNvPr>
          <p:cNvSpPr>
            <a:spLocks noGrp="1"/>
          </p:cNvSpPr>
          <p:nvPr>
            <p:ph type="title"/>
          </p:nvPr>
        </p:nvSpPr>
        <p:spPr>
          <a:xfrm>
            <a:off x="63221" y="50335"/>
            <a:ext cx="11018520" cy="492443"/>
          </a:xfrm>
        </p:spPr>
        <p:txBody>
          <a:bodyPr vert="horz" wrap="square" lIns="0" tIns="0" rIns="0" bIns="0" rtlCol="0" anchor="t">
            <a:spAutoFit/>
          </a:bodyPr>
          <a:lstStyle/>
          <a:p>
            <a:r>
              <a:rPr lang="en-US" sz="3200"/>
              <a:t>Option 1: Microsoft </a:t>
            </a:r>
            <a:r>
              <a:rPr lang="en-US" sz="3200" err="1"/>
              <a:t>OneLake</a:t>
            </a:r>
            <a:r>
              <a:rPr lang="en-US" sz="3200"/>
              <a:t> with Fabric </a:t>
            </a:r>
          </a:p>
        </p:txBody>
      </p:sp>
      <p:pic>
        <p:nvPicPr>
          <p:cNvPr id="23" name="Picture 22">
            <a:extLst>
              <a:ext uri="{FF2B5EF4-FFF2-40B4-BE49-F238E27FC236}">
                <a16:creationId xmlns:a16="http://schemas.microsoft.com/office/drawing/2014/main" id="{9DA3EECF-8028-ADD6-5B96-577F87324E3D}"/>
              </a:ext>
            </a:extLst>
          </p:cNvPr>
          <p:cNvPicPr>
            <a:picLocks noChangeAspect="1"/>
          </p:cNvPicPr>
          <p:nvPr/>
        </p:nvPicPr>
        <p:blipFill>
          <a:blip r:embed="rId3"/>
          <a:stretch>
            <a:fillRect/>
          </a:stretch>
        </p:blipFill>
        <p:spPr>
          <a:xfrm>
            <a:off x="1135784" y="949643"/>
            <a:ext cx="5263149" cy="5117625"/>
          </a:xfrm>
          <a:prstGeom prst="rect">
            <a:avLst/>
          </a:prstGeom>
        </p:spPr>
      </p:pic>
      <p:pic>
        <p:nvPicPr>
          <p:cNvPr id="24" name="Picture 23">
            <a:extLst>
              <a:ext uri="{FF2B5EF4-FFF2-40B4-BE49-F238E27FC236}">
                <a16:creationId xmlns:a16="http://schemas.microsoft.com/office/drawing/2014/main" id="{356E392E-9DC1-9D65-3898-5CA19E2D7409}"/>
              </a:ext>
            </a:extLst>
          </p:cNvPr>
          <p:cNvPicPr>
            <a:picLocks noChangeAspect="1"/>
          </p:cNvPicPr>
          <p:nvPr/>
        </p:nvPicPr>
        <p:blipFill>
          <a:blip r:embed="rId4"/>
          <a:stretch>
            <a:fillRect/>
          </a:stretch>
        </p:blipFill>
        <p:spPr>
          <a:xfrm>
            <a:off x="5612098" y="970816"/>
            <a:ext cx="5383724" cy="5141954"/>
          </a:xfrm>
          <a:prstGeom prst="rect">
            <a:avLst/>
          </a:prstGeom>
        </p:spPr>
      </p:pic>
      <p:cxnSp>
        <p:nvCxnSpPr>
          <p:cNvPr id="26" name="Straight Arrow Connector 25">
            <a:extLst>
              <a:ext uri="{FF2B5EF4-FFF2-40B4-BE49-F238E27FC236}">
                <a16:creationId xmlns:a16="http://schemas.microsoft.com/office/drawing/2014/main" id="{855995C7-C842-85F4-DC0B-ACB84037BCD2}"/>
              </a:ext>
            </a:extLst>
          </p:cNvPr>
          <p:cNvCxnSpPr>
            <a:cxnSpLocks/>
          </p:cNvCxnSpPr>
          <p:nvPr/>
        </p:nvCxnSpPr>
        <p:spPr>
          <a:xfrm>
            <a:off x="5579783" y="3443888"/>
            <a:ext cx="933450" cy="0"/>
          </a:xfrm>
          <a:prstGeom prst="straightConnector1">
            <a:avLst/>
          </a:prstGeom>
          <a:ln w="28575">
            <a:solidFill>
              <a:srgbClr val="00B0F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A2E900E7-A3AA-0020-F426-670B3240CEF6}"/>
              </a:ext>
            </a:extLst>
          </p:cNvPr>
          <p:cNvSpPr/>
          <p:nvPr/>
        </p:nvSpPr>
        <p:spPr bwMode="auto">
          <a:xfrm>
            <a:off x="3703782" y="3297382"/>
            <a:ext cx="1876001" cy="36945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a:solidFill>
                  <a:schemeClr val="tx1"/>
                </a:solidFill>
                <a:ea typeface="Segoe UI" pitchFamily="34" charset="0"/>
                <a:cs typeface="Segoe UI" pitchFamily="34" charset="0"/>
              </a:rPr>
              <a:t>Link to Microsoft Fabric</a:t>
            </a:r>
          </a:p>
        </p:txBody>
      </p:sp>
    </p:spTree>
    <p:extLst>
      <p:ext uri="{BB962C8B-B14F-4D97-AF65-F5344CB8AC3E}">
        <p14:creationId xmlns:p14="http://schemas.microsoft.com/office/powerpoint/2010/main" val="178845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1FC2-3B7C-83A6-20D6-28C608C3342F}"/>
              </a:ext>
            </a:extLst>
          </p:cNvPr>
          <p:cNvSpPr>
            <a:spLocks noGrp="1"/>
          </p:cNvSpPr>
          <p:nvPr>
            <p:ph type="title"/>
          </p:nvPr>
        </p:nvSpPr>
        <p:spPr>
          <a:xfrm>
            <a:off x="0" y="-4466"/>
            <a:ext cx="11616096" cy="492443"/>
          </a:xfrm>
        </p:spPr>
        <p:txBody>
          <a:bodyPr/>
          <a:lstStyle/>
          <a:p>
            <a:r>
              <a:rPr lang="en-US" sz="3200"/>
              <a:t>Option 2: Synapse Link- Export to your Data Lake (BYOL)</a:t>
            </a:r>
          </a:p>
        </p:txBody>
      </p:sp>
      <p:sp>
        <p:nvSpPr>
          <p:cNvPr id="1069" name="TextBox 1068">
            <a:extLst>
              <a:ext uri="{FF2B5EF4-FFF2-40B4-BE49-F238E27FC236}">
                <a16:creationId xmlns:a16="http://schemas.microsoft.com/office/drawing/2014/main" id="{CC206167-44CF-572F-9969-5CA175D805E2}"/>
              </a:ext>
            </a:extLst>
          </p:cNvPr>
          <p:cNvSpPr txBox="1"/>
          <p:nvPr/>
        </p:nvSpPr>
        <p:spPr>
          <a:xfrm>
            <a:off x="8549109" y="5181610"/>
            <a:ext cx="6938962" cy="253916"/>
          </a:xfrm>
          <a:prstGeom prst="rect">
            <a:avLst/>
          </a:prstGeom>
          <a:noFill/>
        </p:spPr>
        <p:txBody>
          <a:bodyPr wrap="square">
            <a:spAutoFit/>
          </a:bodyPr>
          <a:lstStyle/>
          <a:p>
            <a:pPr algn="l"/>
            <a:r>
              <a:rPr lang="en-US" sz="1050" b="1">
                <a:latin typeface="+mj-lt"/>
              </a:rPr>
              <a:t>Sink data to any destination with 90+ connectors.</a:t>
            </a:r>
          </a:p>
        </p:txBody>
      </p:sp>
      <p:grpSp>
        <p:nvGrpSpPr>
          <p:cNvPr id="9" name="Group 8">
            <a:extLst>
              <a:ext uri="{FF2B5EF4-FFF2-40B4-BE49-F238E27FC236}">
                <a16:creationId xmlns:a16="http://schemas.microsoft.com/office/drawing/2014/main" id="{2AADA616-9DA0-CD29-5A4D-125C24F3BE3E}"/>
              </a:ext>
            </a:extLst>
          </p:cNvPr>
          <p:cNvGrpSpPr/>
          <p:nvPr/>
        </p:nvGrpSpPr>
        <p:grpSpPr>
          <a:xfrm>
            <a:off x="-169141" y="812029"/>
            <a:ext cx="12087462" cy="5117625"/>
            <a:chOff x="-169141" y="812029"/>
            <a:chExt cx="12087462" cy="5117625"/>
          </a:xfrm>
        </p:grpSpPr>
        <p:pic>
          <p:nvPicPr>
            <p:cNvPr id="5" name="Picture 4">
              <a:extLst>
                <a:ext uri="{FF2B5EF4-FFF2-40B4-BE49-F238E27FC236}">
                  <a16:creationId xmlns:a16="http://schemas.microsoft.com/office/drawing/2014/main" id="{6548F8F6-52A8-35D0-EB9C-429A092F6CFE}"/>
                </a:ext>
              </a:extLst>
            </p:cNvPr>
            <p:cNvPicPr>
              <a:picLocks noChangeAspect="1"/>
            </p:cNvPicPr>
            <p:nvPr/>
          </p:nvPicPr>
          <p:blipFill>
            <a:blip r:embed="rId4"/>
            <a:stretch>
              <a:fillRect/>
            </a:stretch>
          </p:blipFill>
          <p:spPr>
            <a:xfrm>
              <a:off x="-169141" y="812029"/>
              <a:ext cx="5263149" cy="5117625"/>
            </a:xfrm>
            <a:prstGeom prst="rect">
              <a:avLst/>
            </a:prstGeom>
          </p:spPr>
        </p:pic>
        <p:sp>
          <p:nvSpPr>
            <p:cNvPr id="16" name="Rectangle: Rounded Corners 15">
              <a:extLst>
                <a:ext uri="{FF2B5EF4-FFF2-40B4-BE49-F238E27FC236}">
                  <a16:creationId xmlns:a16="http://schemas.microsoft.com/office/drawing/2014/main" id="{77DE26DE-FC8A-A74C-A9CD-DE4FC0FAE92A}"/>
                </a:ext>
              </a:extLst>
            </p:cNvPr>
            <p:cNvSpPr/>
            <p:nvPr/>
          </p:nvSpPr>
          <p:spPr bwMode="auto">
            <a:xfrm>
              <a:off x="4747461" y="1254427"/>
              <a:ext cx="7170860" cy="2917537"/>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ectangle: Rounded Corners 16">
              <a:extLst>
                <a:ext uri="{FF2B5EF4-FFF2-40B4-BE49-F238E27FC236}">
                  <a16:creationId xmlns:a16="http://schemas.microsoft.com/office/drawing/2014/main" id="{A2915765-9100-270B-C5A8-730E5E79F1A1}"/>
                </a:ext>
              </a:extLst>
            </p:cNvPr>
            <p:cNvSpPr/>
            <p:nvPr/>
          </p:nvSpPr>
          <p:spPr bwMode="auto">
            <a:xfrm>
              <a:off x="4708569" y="4259247"/>
              <a:ext cx="7199792" cy="1261572"/>
            </a:xfrm>
            <a:prstGeom prst="roundRect">
              <a:avLst/>
            </a:prstGeom>
            <a:solidFill>
              <a:schemeClr val="accent3">
                <a:lumMod val="20000"/>
                <a:lumOff val="80000"/>
              </a:schemeClr>
            </a:solidFill>
            <a:ln>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032" name="Picture 8" descr="GitHub - magicheron/AzureDataLakeGen2-SDK: Simple Azure DataLake Gen 2 SDK implementation">
              <a:extLst>
                <a:ext uri="{FF2B5EF4-FFF2-40B4-BE49-F238E27FC236}">
                  <a16:creationId xmlns:a16="http://schemas.microsoft.com/office/drawing/2014/main" id="{B5FE7A70-5274-9EC7-FFC5-3AB4E60D1A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0845" y="2338717"/>
              <a:ext cx="995388" cy="79631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B4D9E92-1428-4CEC-F4DA-413C67FAEF84}"/>
                </a:ext>
              </a:extLst>
            </p:cNvPr>
            <p:cNvSpPr txBox="1"/>
            <p:nvPr/>
          </p:nvSpPr>
          <p:spPr>
            <a:xfrm>
              <a:off x="4791041" y="3229964"/>
              <a:ext cx="1569308" cy="161583"/>
            </a:xfrm>
            <a:prstGeom prst="rect">
              <a:avLst/>
            </a:prstGeom>
            <a:noFill/>
          </p:spPr>
          <p:txBody>
            <a:bodyPr wrap="square" lIns="0" tIns="0" rIns="0" bIns="0" rtlCol="0">
              <a:spAutoFit/>
            </a:bodyPr>
            <a:lstStyle/>
            <a:p>
              <a:pPr algn="l"/>
              <a:r>
                <a:rPr lang="en-US" sz="1050" b="1">
                  <a:latin typeface="+mj-lt"/>
                </a:rPr>
                <a:t>Delta/Parquet (live data)</a:t>
              </a:r>
            </a:p>
          </p:txBody>
        </p:sp>
        <p:sp>
          <p:nvSpPr>
            <p:cNvPr id="20" name="TextBox 19">
              <a:extLst>
                <a:ext uri="{FF2B5EF4-FFF2-40B4-BE49-F238E27FC236}">
                  <a16:creationId xmlns:a16="http://schemas.microsoft.com/office/drawing/2014/main" id="{F4E50934-C9D1-B228-7E74-346FF6E48A98}"/>
                </a:ext>
              </a:extLst>
            </p:cNvPr>
            <p:cNvSpPr txBox="1"/>
            <p:nvPr/>
          </p:nvSpPr>
          <p:spPr>
            <a:xfrm>
              <a:off x="4933271" y="5204361"/>
              <a:ext cx="3138617" cy="161583"/>
            </a:xfrm>
            <a:prstGeom prst="rect">
              <a:avLst/>
            </a:prstGeom>
            <a:noFill/>
          </p:spPr>
          <p:txBody>
            <a:bodyPr wrap="square" lIns="0" tIns="0" rIns="0" bIns="0" rtlCol="0">
              <a:spAutoFit/>
            </a:bodyPr>
            <a:lstStyle/>
            <a:p>
              <a:pPr algn="l"/>
              <a:r>
                <a:rPr lang="en-US" sz="1050" b="1">
                  <a:latin typeface="+mj-lt"/>
                </a:rPr>
                <a:t>CSV (Incremental data)</a:t>
              </a:r>
            </a:p>
          </p:txBody>
        </p:sp>
        <p:cxnSp>
          <p:nvCxnSpPr>
            <p:cNvPr id="22" name="Straight Arrow Connector 21">
              <a:extLst>
                <a:ext uri="{FF2B5EF4-FFF2-40B4-BE49-F238E27FC236}">
                  <a16:creationId xmlns:a16="http://schemas.microsoft.com/office/drawing/2014/main" id="{11D8120E-7E13-DA02-ADF5-747B60D2EC76}"/>
                </a:ext>
              </a:extLst>
            </p:cNvPr>
            <p:cNvCxnSpPr>
              <a:cxnSpLocks/>
            </p:cNvCxnSpPr>
            <p:nvPr/>
          </p:nvCxnSpPr>
          <p:spPr>
            <a:xfrm>
              <a:off x="6121340" y="2725661"/>
              <a:ext cx="980278" cy="504303"/>
            </a:xfrm>
            <a:prstGeom prst="straightConnector1">
              <a:avLst/>
            </a:prstGeom>
            <a:ln w="38100">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50" name="Picture 26" descr="Pricing – Data Factory | Microsoft Azure">
              <a:extLst>
                <a:ext uri="{FF2B5EF4-FFF2-40B4-BE49-F238E27FC236}">
                  <a16:creationId xmlns:a16="http://schemas.microsoft.com/office/drawing/2014/main" id="{0325862F-A7E4-0BA1-9ABB-4EA4379B24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88716" y="4391248"/>
              <a:ext cx="1449312" cy="760889"/>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38556CF3-F287-2EB2-690C-9C89B9A881BF}"/>
                </a:ext>
              </a:extLst>
            </p:cNvPr>
            <p:cNvSpPr txBox="1"/>
            <p:nvPr/>
          </p:nvSpPr>
          <p:spPr>
            <a:xfrm>
              <a:off x="6966748" y="3749701"/>
              <a:ext cx="1795138" cy="261610"/>
            </a:xfrm>
            <a:prstGeom prst="rect">
              <a:avLst/>
            </a:prstGeom>
            <a:noFill/>
          </p:spPr>
          <p:txBody>
            <a:bodyPr wrap="square">
              <a:spAutoFit/>
            </a:bodyPr>
            <a:lstStyle/>
            <a:p>
              <a:pPr algn="l"/>
              <a:r>
                <a:rPr lang="en-US" sz="1050" b="1">
                  <a:latin typeface="+mj-lt"/>
                </a:rPr>
                <a:t>Synapse Workspace</a:t>
              </a:r>
            </a:p>
          </p:txBody>
        </p:sp>
        <p:sp>
          <p:nvSpPr>
            <p:cNvPr id="37" name="TextBox 36">
              <a:extLst>
                <a:ext uri="{FF2B5EF4-FFF2-40B4-BE49-F238E27FC236}">
                  <a16:creationId xmlns:a16="http://schemas.microsoft.com/office/drawing/2014/main" id="{C582A9F3-7E9E-4E46-DCF1-F9F475A65B63}"/>
                </a:ext>
              </a:extLst>
            </p:cNvPr>
            <p:cNvSpPr txBox="1"/>
            <p:nvPr/>
          </p:nvSpPr>
          <p:spPr>
            <a:xfrm>
              <a:off x="6876094" y="5185920"/>
              <a:ext cx="1795138" cy="261610"/>
            </a:xfrm>
            <a:prstGeom prst="rect">
              <a:avLst/>
            </a:prstGeom>
            <a:noFill/>
          </p:spPr>
          <p:txBody>
            <a:bodyPr wrap="square">
              <a:spAutoFit/>
            </a:bodyPr>
            <a:lstStyle/>
            <a:p>
              <a:pPr algn="l"/>
              <a:r>
                <a:rPr lang="en-US" sz="1050" b="1">
                  <a:latin typeface="+mj-lt"/>
                </a:rPr>
                <a:t>Azure Data Factory</a:t>
              </a:r>
            </a:p>
          </p:txBody>
        </p:sp>
        <p:pic>
          <p:nvPicPr>
            <p:cNvPr id="1052" name="Picture 28" descr="Synapse workspace deployment - Visual Studio Marketplace">
              <a:extLst>
                <a:ext uri="{FF2B5EF4-FFF2-40B4-BE49-F238E27FC236}">
                  <a16:creationId xmlns:a16="http://schemas.microsoft.com/office/drawing/2014/main" id="{ACA6ED64-7C39-8B29-6494-BCC51E4256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2041" y="2811751"/>
              <a:ext cx="928729" cy="928729"/>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2">
              <a:extLst>
                <a:ext uri="{FF2B5EF4-FFF2-40B4-BE49-F238E27FC236}">
                  <a16:creationId xmlns:a16="http://schemas.microsoft.com/office/drawing/2014/main" id="{20AC9EFD-B987-4D31-A2EE-7E684395A6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82459" y="1217881"/>
              <a:ext cx="487284" cy="48728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6" descr="See the source image">
              <a:extLst>
                <a:ext uri="{FF2B5EF4-FFF2-40B4-BE49-F238E27FC236}">
                  <a16:creationId xmlns:a16="http://schemas.microsoft.com/office/drawing/2014/main" id="{86F63BEB-F9D9-D295-8769-4970951CDD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97151" y="2245686"/>
              <a:ext cx="551851" cy="413889"/>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22" descr="See the source image">
              <a:extLst>
                <a:ext uri="{FF2B5EF4-FFF2-40B4-BE49-F238E27FC236}">
                  <a16:creationId xmlns:a16="http://schemas.microsoft.com/office/drawing/2014/main" id="{F2C4CFCA-6F4E-7523-6231-5C54911AF3B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92694" y="1711971"/>
              <a:ext cx="556308" cy="461212"/>
            </a:xfrm>
            <a:prstGeom prst="rect">
              <a:avLst/>
            </a:prstGeom>
            <a:noFill/>
            <a:extLst>
              <a:ext uri="{909E8E84-426E-40DD-AFC4-6F175D3DCCD1}">
                <a14:hiddenFill xmlns:a14="http://schemas.microsoft.com/office/drawing/2010/main">
                  <a:solidFill>
                    <a:srgbClr val="FFFFFF"/>
                  </a:solidFill>
                </a14:hiddenFill>
              </a:ext>
            </a:extLst>
          </p:spPr>
        </p:pic>
        <p:sp>
          <p:nvSpPr>
            <p:cNvPr id="1045" name="Rectangle 1044">
              <a:extLst>
                <a:ext uri="{FF2B5EF4-FFF2-40B4-BE49-F238E27FC236}">
                  <a16:creationId xmlns:a16="http://schemas.microsoft.com/office/drawing/2014/main" id="{9BD91797-68B9-AF55-FFB9-40E4FB2541EB}"/>
                </a:ext>
              </a:extLst>
            </p:cNvPr>
            <p:cNvSpPr/>
            <p:nvPr/>
          </p:nvSpPr>
          <p:spPr bwMode="invGray">
            <a:xfrm>
              <a:off x="9169743" y="1812263"/>
              <a:ext cx="1914642"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Enterprise data warehousing</a:t>
              </a:r>
            </a:p>
          </p:txBody>
        </p:sp>
        <p:sp>
          <p:nvSpPr>
            <p:cNvPr id="1047" name="Rectangle 1046">
              <a:extLst>
                <a:ext uri="{FF2B5EF4-FFF2-40B4-BE49-F238E27FC236}">
                  <a16:creationId xmlns:a16="http://schemas.microsoft.com/office/drawing/2014/main" id="{5F61AA63-E875-92D6-2BD2-7A4557096B5B}"/>
                </a:ext>
              </a:extLst>
            </p:cNvPr>
            <p:cNvSpPr/>
            <p:nvPr/>
          </p:nvSpPr>
          <p:spPr bwMode="invGray">
            <a:xfrm>
              <a:off x="9167258" y="1440830"/>
              <a:ext cx="1673363"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Optimized Apache Spark</a:t>
              </a:r>
            </a:p>
          </p:txBody>
        </p:sp>
        <p:sp>
          <p:nvSpPr>
            <p:cNvPr id="1049" name="Rectangle 1048">
              <a:extLst>
                <a:ext uri="{FF2B5EF4-FFF2-40B4-BE49-F238E27FC236}">
                  <a16:creationId xmlns:a16="http://schemas.microsoft.com/office/drawing/2014/main" id="{2A7D4C18-83F7-C3DA-7562-7931E414E095}"/>
                </a:ext>
              </a:extLst>
            </p:cNvPr>
            <p:cNvSpPr/>
            <p:nvPr/>
          </p:nvSpPr>
          <p:spPr bwMode="invGray">
            <a:xfrm>
              <a:off x="9169743" y="2308907"/>
              <a:ext cx="168490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Near-Realtime Reporting</a:t>
              </a:r>
            </a:p>
          </p:txBody>
        </p:sp>
        <p:pic>
          <p:nvPicPr>
            <p:cNvPr id="1051" name="Picture 24">
              <a:extLst>
                <a:ext uri="{FF2B5EF4-FFF2-40B4-BE49-F238E27FC236}">
                  <a16:creationId xmlns:a16="http://schemas.microsoft.com/office/drawing/2014/main" id="{DB56B3EC-880C-A252-CE79-02F9F7B1A34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45246" y="3155720"/>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6" descr="See the source image">
              <a:extLst>
                <a:ext uri="{FF2B5EF4-FFF2-40B4-BE49-F238E27FC236}">
                  <a16:creationId xmlns:a16="http://schemas.microsoft.com/office/drawing/2014/main" id="{C5B67E39-D083-D1C0-B30B-8A375A2E167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08346" y="2728982"/>
              <a:ext cx="384655" cy="413889"/>
            </a:xfrm>
            <a:prstGeom prst="rect">
              <a:avLst/>
            </a:prstGeom>
            <a:noFill/>
            <a:extLst>
              <a:ext uri="{909E8E84-426E-40DD-AFC4-6F175D3DCCD1}">
                <a14:hiddenFill xmlns:a14="http://schemas.microsoft.com/office/drawing/2010/main">
                  <a:solidFill>
                    <a:srgbClr val="FFFFFF"/>
                  </a:solidFill>
                </a14:hiddenFill>
              </a:ext>
            </a:extLst>
          </p:spPr>
        </p:pic>
        <p:sp>
          <p:nvSpPr>
            <p:cNvPr id="1054" name="Rectangle 1053">
              <a:extLst>
                <a:ext uri="{FF2B5EF4-FFF2-40B4-BE49-F238E27FC236}">
                  <a16:creationId xmlns:a16="http://schemas.microsoft.com/office/drawing/2014/main" id="{A6722052-1676-3ED7-C040-1878AC812293}"/>
                </a:ext>
              </a:extLst>
            </p:cNvPr>
            <p:cNvSpPr/>
            <p:nvPr/>
          </p:nvSpPr>
          <p:spPr bwMode="invGray">
            <a:xfrm>
              <a:off x="9177440" y="2838556"/>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Azure Machine Learning</a:t>
              </a:r>
            </a:p>
          </p:txBody>
        </p:sp>
        <p:sp>
          <p:nvSpPr>
            <p:cNvPr id="1055" name="Rectangle 1054">
              <a:extLst>
                <a:ext uri="{FF2B5EF4-FFF2-40B4-BE49-F238E27FC236}">
                  <a16:creationId xmlns:a16="http://schemas.microsoft.com/office/drawing/2014/main" id="{7FE40E33-F217-EBE9-13C1-1F59D9B994BE}"/>
                </a:ext>
              </a:extLst>
            </p:cNvPr>
            <p:cNvSpPr/>
            <p:nvPr/>
          </p:nvSpPr>
          <p:spPr bwMode="invGray">
            <a:xfrm>
              <a:off x="9149002" y="3264152"/>
              <a:ext cx="2382169"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Data Integration and Orchestration</a:t>
              </a:r>
            </a:p>
          </p:txBody>
        </p:sp>
        <p:sp>
          <p:nvSpPr>
            <p:cNvPr id="1056" name="Rectangle 1055">
              <a:extLst>
                <a:ext uri="{FF2B5EF4-FFF2-40B4-BE49-F238E27FC236}">
                  <a16:creationId xmlns:a16="http://schemas.microsoft.com/office/drawing/2014/main" id="{7995A054-C370-5CF0-48E0-DCF96DB9C74E}"/>
                </a:ext>
              </a:extLst>
            </p:cNvPr>
            <p:cNvSpPr/>
            <p:nvPr/>
          </p:nvSpPr>
          <p:spPr bwMode="invGray">
            <a:xfrm>
              <a:off x="9186333" y="3710749"/>
              <a:ext cx="2040476" cy="246221"/>
            </a:xfrm>
            <a:prstGeom prst="rect">
              <a:avLst/>
            </a:prstGeom>
          </p:spPr>
          <p:txBody>
            <a:bodyPr wrap="square" anchor="ctr">
              <a:spAutoFit/>
            </a:bodyPr>
            <a:lstStyle/>
            <a:p>
              <a:pPr marL="0" marR="0" lvl="0" indent="0" algn="l"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0AD47">
                      <a:lumMod val="50000"/>
                    </a:srgbClr>
                  </a:solidFill>
                  <a:effectLst/>
                  <a:uLnTx/>
                  <a:uFillTx/>
                  <a:latin typeface="Segoe UI Semibold"/>
                  <a:ea typeface="+mn-ea"/>
                  <a:cs typeface="+mn-cs"/>
                </a:rPr>
                <a:t>Serverless SQL Query</a:t>
              </a:r>
            </a:p>
          </p:txBody>
        </p:sp>
        <p:pic>
          <p:nvPicPr>
            <p:cNvPr id="1057" name="Picture 1056">
              <a:extLst>
                <a:ext uri="{FF2B5EF4-FFF2-40B4-BE49-F238E27FC236}">
                  <a16:creationId xmlns:a16="http://schemas.microsoft.com/office/drawing/2014/main" id="{98A80FDB-B217-E976-1550-B2FDE3D3F704}"/>
                </a:ext>
              </a:extLst>
            </p:cNvPr>
            <p:cNvPicPr>
              <a:picLocks noChangeAspect="1"/>
            </p:cNvPicPr>
            <p:nvPr/>
          </p:nvPicPr>
          <p:blipFill>
            <a:blip r:embed="rId13"/>
            <a:stretch>
              <a:fillRect/>
            </a:stretch>
          </p:blipFill>
          <p:spPr>
            <a:xfrm>
              <a:off x="8566368" y="3678869"/>
              <a:ext cx="619965" cy="309983"/>
            </a:xfrm>
            <a:prstGeom prst="rect">
              <a:avLst/>
            </a:prstGeom>
          </p:spPr>
        </p:pic>
        <p:cxnSp>
          <p:nvCxnSpPr>
            <p:cNvPr id="1058" name="Straight Arrow Connector 1057">
              <a:extLst>
                <a:ext uri="{FF2B5EF4-FFF2-40B4-BE49-F238E27FC236}">
                  <a16:creationId xmlns:a16="http://schemas.microsoft.com/office/drawing/2014/main" id="{CA108A76-B794-F4A2-7F22-E881922FE955}"/>
                </a:ext>
              </a:extLst>
            </p:cNvPr>
            <p:cNvCxnSpPr>
              <a:cxnSpLocks/>
            </p:cNvCxnSpPr>
            <p:nvPr/>
          </p:nvCxnSpPr>
          <p:spPr>
            <a:xfrm>
              <a:off x="8001414" y="4879680"/>
              <a:ext cx="863208"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68" name="Picture 44" descr="Azure SQL Databases and #Powershell: Database Restores – Art of the DBA">
              <a:extLst>
                <a:ext uri="{FF2B5EF4-FFF2-40B4-BE49-F238E27FC236}">
                  <a16:creationId xmlns:a16="http://schemas.microsoft.com/office/drawing/2014/main" id="{29B69F38-AD93-D550-84C6-E2C0CBA6858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06761" y="4371044"/>
              <a:ext cx="763828" cy="80129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Azure Cosmos DB Logo | Cosmos, Azure, Microsoft dynamics">
              <a:extLst>
                <a:ext uri="{FF2B5EF4-FFF2-40B4-BE49-F238E27FC236}">
                  <a16:creationId xmlns:a16="http://schemas.microsoft.com/office/drawing/2014/main" id="{9309E520-13B2-1F44-09A8-8338F90F4FC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04826" y="4314546"/>
              <a:ext cx="937058" cy="931881"/>
            </a:xfrm>
            <a:prstGeom prst="rect">
              <a:avLst/>
            </a:prstGeom>
            <a:noFill/>
            <a:extLst>
              <a:ext uri="{909E8E84-426E-40DD-AFC4-6F175D3DCCD1}">
                <a14:hiddenFill xmlns:a14="http://schemas.microsoft.com/office/drawing/2010/main">
                  <a:solidFill>
                    <a:srgbClr val="FFFFFF"/>
                  </a:solidFill>
                </a14:hiddenFill>
              </a:ext>
            </a:extLst>
          </p:spPr>
        </p:pic>
        <p:sp>
          <p:nvSpPr>
            <p:cNvPr id="1065" name="TextBox 1064">
              <a:extLst>
                <a:ext uri="{FF2B5EF4-FFF2-40B4-BE49-F238E27FC236}">
                  <a16:creationId xmlns:a16="http://schemas.microsoft.com/office/drawing/2014/main" id="{A85B68B7-F126-7E98-0FB8-8CEFA110238F}"/>
                </a:ext>
              </a:extLst>
            </p:cNvPr>
            <p:cNvSpPr txBox="1"/>
            <p:nvPr/>
          </p:nvSpPr>
          <p:spPr>
            <a:xfrm>
              <a:off x="10937287" y="4506279"/>
              <a:ext cx="262892" cy="430887"/>
            </a:xfrm>
            <a:prstGeom prst="rect">
              <a:avLst/>
            </a:prstGeom>
            <a:noFill/>
          </p:spPr>
          <p:txBody>
            <a:bodyPr wrap="none" lIns="0" tIns="0" rIns="0" bIns="0" rtlCol="0">
              <a:spAutoFit/>
            </a:bodyPr>
            <a:lstStyle/>
            <a:p>
              <a:pPr algn="l"/>
              <a:r>
                <a:rPr lang="en-US" sz="2800"/>
                <a:t>…</a:t>
              </a:r>
            </a:p>
          </p:txBody>
        </p:sp>
        <p:cxnSp>
          <p:nvCxnSpPr>
            <p:cNvPr id="1075" name="Straight Arrow Connector 1074">
              <a:extLst>
                <a:ext uri="{FF2B5EF4-FFF2-40B4-BE49-F238E27FC236}">
                  <a16:creationId xmlns:a16="http://schemas.microsoft.com/office/drawing/2014/main" id="{6787FBBF-D503-776C-CC14-F97C0A5FF919}"/>
                </a:ext>
              </a:extLst>
            </p:cNvPr>
            <p:cNvCxnSpPr>
              <a:cxnSpLocks/>
            </p:cNvCxnSpPr>
            <p:nvPr/>
          </p:nvCxnSpPr>
          <p:spPr>
            <a:xfrm flipV="1">
              <a:off x="4281710" y="2821129"/>
              <a:ext cx="858854" cy="4488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7" name="Straight Arrow Connector 1076">
              <a:extLst>
                <a:ext uri="{FF2B5EF4-FFF2-40B4-BE49-F238E27FC236}">
                  <a16:creationId xmlns:a16="http://schemas.microsoft.com/office/drawing/2014/main" id="{9DDAF422-82F7-1463-3EE2-259548855CD2}"/>
                </a:ext>
              </a:extLst>
            </p:cNvPr>
            <p:cNvCxnSpPr>
              <a:cxnSpLocks/>
            </p:cNvCxnSpPr>
            <p:nvPr/>
          </p:nvCxnSpPr>
          <p:spPr>
            <a:xfrm>
              <a:off x="4300818" y="3381912"/>
              <a:ext cx="893286" cy="1351068"/>
            </a:xfrm>
            <a:prstGeom prst="straightConnector1">
              <a:avLst/>
            </a:prstGeom>
            <a:ln w="28575">
              <a:solidFill>
                <a:srgbClr val="00B05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80" name="Picture 8" descr="GitHub - magicheron/AzureDataLakeGen2-SDK: Simple Azure DataLake Gen 2 SDK implementation">
              <a:extLst>
                <a:ext uri="{FF2B5EF4-FFF2-40B4-BE49-F238E27FC236}">
                  <a16:creationId xmlns:a16="http://schemas.microsoft.com/office/drawing/2014/main" id="{080EA750-7B09-7D3B-381D-E755DE5F2F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5356" y="4347817"/>
              <a:ext cx="995388" cy="796310"/>
            </a:xfrm>
            <a:prstGeom prst="rect">
              <a:avLst/>
            </a:prstGeom>
            <a:noFill/>
            <a:extLst>
              <a:ext uri="{909E8E84-426E-40DD-AFC4-6F175D3DCCD1}">
                <a14:hiddenFill xmlns:a14="http://schemas.microsoft.com/office/drawing/2010/main">
                  <a:solidFill>
                    <a:srgbClr val="FFFFFF"/>
                  </a:solidFill>
                </a14:hiddenFill>
              </a:ext>
            </a:extLst>
          </p:spPr>
        </p:pic>
        <p:cxnSp>
          <p:nvCxnSpPr>
            <p:cNvPr id="1083" name="Straight Arrow Connector 1082">
              <a:extLst>
                <a:ext uri="{FF2B5EF4-FFF2-40B4-BE49-F238E27FC236}">
                  <a16:creationId xmlns:a16="http://schemas.microsoft.com/office/drawing/2014/main" id="{C38A6411-459B-3E79-4AFF-32766ADA5158}"/>
                </a:ext>
              </a:extLst>
            </p:cNvPr>
            <p:cNvCxnSpPr>
              <a:cxnSpLocks/>
            </p:cNvCxnSpPr>
            <p:nvPr/>
          </p:nvCxnSpPr>
          <p:spPr>
            <a:xfrm>
              <a:off x="6049901" y="4814949"/>
              <a:ext cx="905355" cy="0"/>
            </a:xfrm>
            <a:prstGeom prst="straightConnector1">
              <a:avLst/>
            </a:prstGeom>
            <a:ln w="38100">
              <a:solidFill>
                <a:srgbClr val="FFC000"/>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 name="Picture 3" descr="Microsoft Fabric Desktop App for Mac and PC - WebCatalog">
              <a:extLst>
                <a:ext uri="{FF2B5EF4-FFF2-40B4-BE49-F238E27FC236}">
                  <a16:creationId xmlns:a16="http://schemas.microsoft.com/office/drawing/2014/main" id="{E63AFC2D-54B1-255B-E5BD-74A43DD59065}"/>
                </a:ext>
              </a:extLst>
            </p:cNvPr>
            <p:cNvPicPr>
              <a:picLocks noChangeAspect="1" noChangeArrowheads="1"/>
            </p:cNvPicPr>
            <p:nvPr/>
          </p:nvPicPr>
          <p:blipFill>
            <a:blip r:embed="rId16">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190469" y="1463096"/>
              <a:ext cx="939820" cy="9398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BA7A55-0B7B-F18F-AAB8-0C13C360004B}"/>
                </a:ext>
              </a:extLst>
            </p:cNvPr>
            <p:cNvSpPr txBox="1"/>
            <p:nvPr/>
          </p:nvSpPr>
          <p:spPr>
            <a:xfrm>
              <a:off x="7425362" y="2344808"/>
              <a:ext cx="1795138" cy="261610"/>
            </a:xfrm>
            <a:prstGeom prst="rect">
              <a:avLst/>
            </a:prstGeom>
            <a:noFill/>
          </p:spPr>
          <p:txBody>
            <a:bodyPr wrap="square">
              <a:spAutoFit/>
            </a:bodyPr>
            <a:lstStyle/>
            <a:p>
              <a:pPr algn="l"/>
              <a:r>
                <a:rPr lang="en-US" sz="1050" b="1">
                  <a:latin typeface="+mj-lt"/>
                </a:rPr>
                <a:t>Fabric</a:t>
              </a:r>
            </a:p>
          </p:txBody>
        </p:sp>
        <p:cxnSp>
          <p:nvCxnSpPr>
            <p:cNvPr id="7" name="Straight Arrow Connector 6">
              <a:extLst>
                <a:ext uri="{FF2B5EF4-FFF2-40B4-BE49-F238E27FC236}">
                  <a16:creationId xmlns:a16="http://schemas.microsoft.com/office/drawing/2014/main" id="{2761DEC6-AACE-7A4A-6494-190DC3996B7D}"/>
                </a:ext>
              </a:extLst>
            </p:cNvPr>
            <p:cNvCxnSpPr>
              <a:cxnSpLocks/>
            </p:cNvCxnSpPr>
            <p:nvPr/>
          </p:nvCxnSpPr>
          <p:spPr>
            <a:xfrm flipV="1">
              <a:off x="6114564" y="2193131"/>
              <a:ext cx="1004407" cy="406706"/>
            </a:xfrm>
            <a:prstGeom prst="straightConnector1">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8" name="Picture 7">
              <a:extLst>
                <a:ext uri="{FF2B5EF4-FFF2-40B4-BE49-F238E27FC236}">
                  <a16:creationId xmlns:a16="http://schemas.microsoft.com/office/drawing/2014/main" id="{B307B46A-C347-F677-ABD7-CE70A22EFE75}"/>
                </a:ext>
              </a:extLst>
            </p:cNvPr>
            <p:cNvPicPr>
              <a:picLocks noChangeAspect="1"/>
            </p:cNvPicPr>
            <p:nvPr/>
          </p:nvPicPr>
          <p:blipFill>
            <a:blip r:embed="rId18"/>
            <a:stretch>
              <a:fillRect/>
            </a:stretch>
          </p:blipFill>
          <p:spPr>
            <a:xfrm>
              <a:off x="1731666" y="4718885"/>
              <a:ext cx="2876807" cy="685896"/>
            </a:xfrm>
            <a:prstGeom prst="rect">
              <a:avLst/>
            </a:prstGeom>
          </p:spPr>
        </p:pic>
      </p:grpSp>
    </p:spTree>
    <p:extLst>
      <p:ext uri="{BB962C8B-B14F-4D97-AF65-F5344CB8AC3E}">
        <p14:creationId xmlns:p14="http://schemas.microsoft.com/office/powerpoint/2010/main" val="974858554"/>
      </p:ext>
    </p:extLst>
  </p:cSld>
  <p:clrMapOvr>
    <a:masterClrMapping/>
  </p:clrMapOvr>
  <p:transition>
    <p:fade/>
  </p:transition>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0D7A6775-3F0C-EBDE-0521-80812B5DD44C}"/>
              </a:ext>
            </a:extLst>
          </p:cNvPr>
          <p:cNvSpPr>
            <a:spLocks noGrp="1"/>
          </p:cNvSpPr>
          <p:nvPr>
            <p:ph type="title"/>
          </p:nvPr>
        </p:nvSpPr>
        <p:spPr>
          <a:xfrm>
            <a:off x="588263" y="2425541"/>
            <a:ext cx="4167887" cy="1107996"/>
          </a:xfrm>
        </p:spPr>
        <p:txBody>
          <a:bodyPr wrap="square" anchor="b">
            <a:normAutofit fontScale="90000"/>
          </a:bodyPr>
          <a:lstStyle/>
          <a:p>
            <a:pPr>
              <a:lnSpc>
                <a:spcPct val="90000"/>
              </a:lnSpc>
            </a:pPr>
            <a:r>
              <a:rPr lang="en-US" sz="2500"/>
              <a:t>Dataverse Link to Synapse &amp; Fabric </a:t>
            </a:r>
            <a:br>
              <a:rPr lang="en-US" sz="2500"/>
            </a:br>
            <a:br>
              <a:rPr lang="en-US" sz="2500"/>
            </a:br>
            <a:endParaRPr lang="en-US" sz="2500"/>
          </a:p>
        </p:txBody>
      </p:sp>
      <p:sp>
        <p:nvSpPr>
          <p:cNvPr id="2" name="TextBox 1">
            <a:extLst>
              <a:ext uri="{FF2B5EF4-FFF2-40B4-BE49-F238E27FC236}">
                <a16:creationId xmlns:a16="http://schemas.microsoft.com/office/drawing/2014/main" id="{D221B9B1-C5E6-E32E-FA9E-BE4F6D3AC320}"/>
              </a:ext>
            </a:extLst>
          </p:cNvPr>
          <p:cNvSpPr txBox="1"/>
          <p:nvPr/>
        </p:nvSpPr>
        <p:spPr>
          <a:xfrm>
            <a:off x="582042" y="3962400"/>
            <a:ext cx="4164583" cy="338554"/>
          </a:xfrm>
          <a:prstGeom prst="rect">
            <a:avLst/>
          </a:prstGeom>
          <a:noFill/>
        </p:spPr>
        <p:txBody>
          <a:bodyPr vert="horz" wrap="square" lIns="0" tIns="0" rIns="0" bIns="0" rtlCol="0">
            <a:normAutofit/>
          </a:bodyPr>
          <a:lstStyle/>
          <a:p>
            <a:pPr defTabSz="932742">
              <a:spcBef>
                <a:spcPct val="20000"/>
              </a:spcBef>
              <a:buSzPct val="90000"/>
            </a:pPr>
            <a:r>
              <a:rPr lang="en-US" sz="2200" kern="1200" spc="0" baseline="0"/>
              <a:t>Demo</a:t>
            </a:r>
          </a:p>
        </p:txBody>
      </p:sp>
    </p:spTree>
    <p:extLst>
      <p:ext uri="{BB962C8B-B14F-4D97-AF65-F5344CB8AC3E}">
        <p14:creationId xmlns:p14="http://schemas.microsoft.com/office/powerpoint/2010/main" val="54441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5D35A-E339-EFD3-8E13-89721B822A4D}"/>
              </a:ext>
            </a:extLst>
          </p:cNvPr>
          <p:cNvSpPr>
            <a:spLocks noGrp="1"/>
          </p:cNvSpPr>
          <p:nvPr>
            <p:ph type="title"/>
          </p:nvPr>
        </p:nvSpPr>
        <p:spPr>
          <a:xfrm>
            <a:off x="0" y="0"/>
            <a:ext cx="11018520" cy="553998"/>
          </a:xfrm>
        </p:spPr>
        <p:txBody>
          <a:bodyPr/>
          <a:lstStyle/>
          <a:p>
            <a:r>
              <a:rPr lang="en-US" sz="3600"/>
              <a:t>Comparison</a:t>
            </a:r>
          </a:p>
        </p:txBody>
      </p:sp>
      <p:graphicFrame>
        <p:nvGraphicFramePr>
          <p:cNvPr id="4" name="Table 27">
            <a:extLst>
              <a:ext uri="{FF2B5EF4-FFF2-40B4-BE49-F238E27FC236}">
                <a16:creationId xmlns:a16="http://schemas.microsoft.com/office/drawing/2014/main" id="{2AD0EC57-13A1-672C-5B00-E7320F81D98E}"/>
              </a:ext>
            </a:extLst>
          </p:cNvPr>
          <p:cNvGraphicFramePr>
            <a:graphicFrameLocks noGrp="1"/>
          </p:cNvGraphicFramePr>
          <p:nvPr>
            <p:ph idx="4294967295"/>
            <p:extLst>
              <p:ext uri="{D42A27DB-BD31-4B8C-83A1-F6EECF244321}">
                <p14:modId xmlns:p14="http://schemas.microsoft.com/office/powerpoint/2010/main" val="2241169248"/>
              </p:ext>
            </p:extLst>
          </p:nvPr>
        </p:nvGraphicFramePr>
        <p:xfrm>
          <a:off x="150607" y="1059075"/>
          <a:ext cx="11951745" cy="5294428"/>
        </p:xfrm>
        <a:graphic>
          <a:graphicData uri="http://schemas.openxmlformats.org/drawingml/2006/table">
            <a:tbl>
              <a:tblPr firstRow="1" bandRow="1">
                <a:tableStyleId>{5C22544A-7EE6-4342-B048-85BDC9FD1C3A}</a:tableStyleId>
              </a:tblPr>
              <a:tblGrid>
                <a:gridCol w="1587357">
                  <a:extLst>
                    <a:ext uri="{9D8B030D-6E8A-4147-A177-3AD203B41FA5}">
                      <a16:colId xmlns:a16="http://schemas.microsoft.com/office/drawing/2014/main" val="2069391957"/>
                    </a:ext>
                  </a:extLst>
                </a:gridCol>
                <a:gridCol w="2602899">
                  <a:extLst>
                    <a:ext uri="{9D8B030D-6E8A-4147-A177-3AD203B41FA5}">
                      <a16:colId xmlns:a16="http://schemas.microsoft.com/office/drawing/2014/main" val="610718678"/>
                    </a:ext>
                  </a:extLst>
                </a:gridCol>
                <a:gridCol w="2764446">
                  <a:extLst>
                    <a:ext uri="{9D8B030D-6E8A-4147-A177-3AD203B41FA5}">
                      <a16:colId xmlns:a16="http://schemas.microsoft.com/office/drawing/2014/main" val="3193583822"/>
                    </a:ext>
                  </a:extLst>
                </a:gridCol>
                <a:gridCol w="2764446">
                  <a:extLst>
                    <a:ext uri="{9D8B030D-6E8A-4147-A177-3AD203B41FA5}">
                      <a16:colId xmlns:a16="http://schemas.microsoft.com/office/drawing/2014/main" val="3216619939"/>
                    </a:ext>
                  </a:extLst>
                </a:gridCol>
                <a:gridCol w="2232597">
                  <a:extLst>
                    <a:ext uri="{9D8B030D-6E8A-4147-A177-3AD203B41FA5}">
                      <a16:colId xmlns:a16="http://schemas.microsoft.com/office/drawing/2014/main" val="556390645"/>
                    </a:ext>
                  </a:extLst>
                </a:gridCol>
              </a:tblGrid>
              <a:tr h="496484">
                <a:tc>
                  <a:txBody>
                    <a:bodyPr/>
                    <a:lstStyle/>
                    <a:p>
                      <a:r>
                        <a:rPr lang="en-US" sz="1200">
                          <a:latin typeface="+mn-lt"/>
                        </a:rPr>
                        <a:t>Criteria</a:t>
                      </a:r>
                    </a:p>
                  </a:txBody>
                  <a:tcPr/>
                </a:tc>
                <a:tc>
                  <a:txBody>
                    <a:bodyPr/>
                    <a:lstStyle/>
                    <a:p>
                      <a:r>
                        <a:rPr lang="en-US" sz="1200">
                          <a:latin typeface="+mn-lt"/>
                        </a:rPr>
                        <a:t>(Legacy)Export to data lake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(Option2) Synapse link BYOL (CSV)</a:t>
                      </a:r>
                    </a:p>
                  </a:txBody>
                  <a:tcPr/>
                </a:tc>
                <a:tc>
                  <a:txBody>
                    <a:bodyPr/>
                    <a:lstStyle/>
                    <a:p>
                      <a:r>
                        <a:rPr lang="en-US" sz="1200">
                          <a:latin typeface="+mn-lt"/>
                        </a:rPr>
                        <a:t>(Option2) Synapse link BYOL (Delta)</a:t>
                      </a:r>
                    </a:p>
                  </a:txBody>
                  <a:tcPr/>
                </a:tc>
                <a:tc>
                  <a:txBody>
                    <a:bodyPr/>
                    <a:lstStyle/>
                    <a:p>
                      <a:r>
                        <a:rPr lang="en-US" sz="1200">
                          <a:latin typeface="+mn-lt"/>
                        </a:rPr>
                        <a:t>(Option1) Microsoft </a:t>
                      </a:r>
                      <a:r>
                        <a:rPr lang="en-US" sz="1200" err="1">
                          <a:latin typeface="+mn-lt"/>
                        </a:rPr>
                        <a:t>OneLake</a:t>
                      </a:r>
                      <a:r>
                        <a:rPr lang="en-US" sz="1200">
                          <a:latin typeface="+mn-lt"/>
                        </a:rPr>
                        <a:t> with Fabric</a:t>
                      </a:r>
                    </a:p>
                  </a:txBody>
                  <a:tcPr/>
                </a:tc>
                <a:extLst>
                  <a:ext uri="{0D108BD9-81ED-4DB2-BD59-A6C34878D82A}">
                    <a16:rowId xmlns:a16="http://schemas.microsoft.com/office/drawing/2014/main" val="2606292976"/>
                  </a:ext>
                </a:extLst>
              </a:tr>
              <a:tr h="812429">
                <a:tc>
                  <a:txBody>
                    <a:bodyPr/>
                    <a:lstStyle/>
                    <a:p>
                      <a:r>
                        <a:rPr lang="en-US" sz="1200" b="1">
                          <a:cs typeface="Calibri"/>
                        </a:rPr>
                        <a:t>Ease of Administration</a:t>
                      </a: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Key vault, Storage account, Synapse &amp; </a:t>
                      </a:r>
                      <a:r>
                        <a:rPr lang="en-US" sz="1200" b="1" err="1">
                          <a:latin typeface="+mn-lt"/>
                        </a:rPr>
                        <a:t>CDMUtil</a:t>
                      </a:r>
                      <a:endParaRPr lang="en-US" sz="1200" b="1">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latin typeface="+mn-lt"/>
                        </a:rPr>
                        <a:t>Customer managed PaaS resources- </a:t>
                      </a:r>
                      <a:r>
                        <a:rPr lang="en-US" sz="1200" b="1">
                          <a:latin typeface="+mn-lt"/>
                        </a:rPr>
                        <a:t>Storage account &amp; Synapse</a:t>
                      </a:r>
                    </a:p>
                    <a:p>
                      <a:pPr marL="0" indent="0">
                        <a:buFont typeface="Arial" panose="020B0604020202020204" pitchFamily="34" charset="0"/>
                        <a:buNone/>
                      </a:pPr>
                      <a:endParaRPr lang="en-US" sz="1200" b="1">
                        <a:latin typeface="+mn-lt"/>
                      </a:endParaRPr>
                    </a:p>
                  </a:txBody>
                  <a:tcPr/>
                </a:tc>
                <a:tc>
                  <a:txBody>
                    <a:bodyPr/>
                    <a:lstStyle/>
                    <a:p>
                      <a:pPr marL="0" indent="0">
                        <a:buFont typeface="Arial" panose="020B0604020202020204" pitchFamily="34" charset="0"/>
                        <a:buNone/>
                      </a:pPr>
                      <a:r>
                        <a:rPr lang="en-US" sz="1200">
                          <a:latin typeface="+mn-lt"/>
                        </a:rPr>
                        <a:t>Customer managed PaaS resources- </a:t>
                      </a:r>
                      <a:r>
                        <a:rPr lang="en-US" sz="1200" b="1">
                          <a:latin typeface="+mn-lt"/>
                        </a:rPr>
                        <a:t>Storage account &amp; Synapse</a:t>
                      </a:r>
                    </a:p>
                  </a:txBody>
                  <a:tcPr/>
                </a:tc>
                <a:tc>
                  <a:txBody>
                    <a:bodyPr/>
                    <a:lstStyle/>
                    <a:p>
                      <a:r>
                        <a:rPr lang="en-US" sz="1200">
                          <a:latin typeface="+mn-lt"/>
                        </a:rPr>
                        <a:t>Managed by Microsoft</a:t>
                      </a:r>
                    </a:p>
                  </a:txBody>
                  <a:tcPr/>
                </a:tc>
                <a:extLst>
                  <a:ext uri="{0D108BD9-81ED-4DB2-BD59-A6C34878D82A}">
                    <a16:rowId xmlns:a16="http://schemas.microsoft.com/office/drawing/2014/main" val="631670153"/>
                  </a:ext>
                </a:extLst>
              </a:tr>
              <a:tr h="690514">
                <a:tc>
                  <a:txBody>
                    <a:bodyPr/>
                    <a:lstStyle/>
                    <a:p>
                      <a:r>
                        <a:rPr lang="en-US" sz="1200" b="1">
                          <a:latin typeface="+mn-lt"/>
                        </a:rPr>
                        <a:t>Security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a:latin typeface="+mn-lt"/>
                        </a:rPr>
                        <a:t>No firewall </a:t>
                      </a:r>
                      <a:r>
                        <a:rPr lang="en-US" sz="1200">
                          <a:latin typeface="+mn-lt"/>
                        </a:rPr>
                        <a:t>support on storage account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Firewall </a:t>
                      </a:r>
                      <a:r>
                        <a:rPr lang="en-US" sz="1200">
                          <a:latin typeface="+mn-lt"/>
                        </a:rPr>
                        <a:t>support on storage account and synapse workspace</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Managed by Microsoft</a:t>
                      </a:r>
                    </a:p>
                    <a:p>
                      <a:endParaRPr lang="en-US" sz="1200">
                        <a:latin typeface="+mn-lt"/>
                      </a:endParaRPr>
                    </a:p>
                  </a:txBody>
                  <a:tcPr/>
                </a:tc>
                <a:extLst>
                  <a:ext uri="{0D108BD9-81ED-4DB2-BD59-A6C34878D82A}">
                    <a16:rowId xmlns:a16="http://schemas.microsoft.com/office/drawing/2014/main" val="273741023"/>
                  </a:ext>
                </a:extLst>
              </a:tr>
              <a:tr h="887804">
                <a:tc>
                  <a:txBody>
                    <a:bodyPr/>
                    <a:lstStyle/>
                    <a:p>
                      <a:r>
                        <a:rPr lang="en-US" sz="1200" b="1">
                          <a:latin typeface="+mn-lt"/>
                        </a:rPr>
                        <a:t>Query Performance</a:t>
                      </a:r>
                    </a:p>
                  </a:txBody>
                  <a:tcPr/>
                </a:tc>
                <a:tc>
                  <a:txBody>
                    <a:bodyPr/>
                    <a:lstStyle/>
                    <a:p>
                      <a:r>
                        <a:rPr lang="en-US" sz="1200" b="1">
                          <a:latin typeface="+mn-lt"/>
                        </a:rPr>
                        <a:t>Data format : CSV</a:t>
                      </a:r>
                    </a:p>
                    <a:p>
                      <a:r>
                        <a:rPr lang="en-US" sz="1200">
                          <a:latin typeface="+mn-lt"/>
                        </a:rPr>
                        <a:t>Potential read-write contention when read CSV directly</a:t>
                      </a:r>
                    </a:p>
                    <a:p>
                      <a:r>
                        <a:rPr lang="en-US" sz="1200">
                          <a:latin typeface="+mn-lt"/>
                        </a:rPr>
                        <a:t>High read cost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CSV</a:t>
                      </a:r>
                    </a:p>
                    <a:p>
                      <a:r>
                        <a:rPr lang="en-US" sz="1200"/>
                        <a:t>No read-write contention when reading completed Incremental update folder.</a:t>
                      </a:r>
                    </a:p>
                  </a:txBody>
                  <a:tcPr/>
                </a:tc>
                <a:tc grid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1">
                          <a:latin typeface="+mn-lt"/>
                        </a:rPr>
                        <a:t>Data format : </a:t>
                      </a:r>
                      <a:r>
                        <a:rPr lang="en-US" sz="1200" b="1">
                          <a:latin typeface="+mn-lt"/>
                          <a:hlinkClick r:id="rId3"/>
                        </a:rPr>
                        <a:t>Delta</a:t>
                      </a:r>
                      <a:endParaRPr lang="en-US" sz="1200" b="1">
                        <a:latin typeface="+mn-lt"/>
                      </a:endParaRPr>
                    </a:p>
                    <a:p>
                      <a:r>
                        <a:rPr lang="en-US" sz="1200"/>
                        <a:t>No read-write contention as Delta supports ACID (atomicity, consistency, isolation, and durability)</a:t>
                      </a:r>
                    </a:p>
                    <a:p>
                      <a:r>
                        <a:rPr lang="en-US" sz="1200"/>
                        <a:t>Low cost and better-read performance </a:t>
                      </a:r>
                    </a:p>
                  </a:txBody>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latin typeface="+mn-lt"/>
                        </a:rPr>
                        <a:t>Data format : </a:t>
                      </a:r>
                      <a:r>
                        <a:rPr lang="en-US" sz="1400" b="1">
                          <a:latin typeface="+mn-lt"/>
                          <a:hlinkClick r:id="rId3"/>
                        </a:rPr>
                        <a:t>Delta</a:t>
                      </a:r>
                      <a:endParaRPr lang="en-US" sz="1400" b="1">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a:latin typeface="+mn-lt"/>
                      </a:endParaRPr>
                    </a:p>
                  </a:txBody>
                  <a:tcPr/>
                </a:tc>
                <a:extLst>
                  <a:ext uri="{0D108BD9-81ED-4DB2-BD59-A6C34878D82A}">
                    <a16:rowId xmlns:a16="http://schemas.microsoft.com/office/drawing/2014/main" val="1000916481"/>
                  </a:ext>
                </a:extLst>
              </a:tr>
              <a:tr h="887804">
                <a:tc>
                  <a:txBody>
                    <a:bodyPr/>
                    <a:lstStyle/>
                    <a:p>
                      <a:r>
                        <a:rPr lang="en-US" sz="1200" b="1">
                          <a:latin typeface="+mn-lt"/>
                        </a:rPr>
                        <a:t>End to end data freshness</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Data freshness – 10-15 min </a:t>
                      </a:r>
                    </a:p>
                    <a:p>
                      <a:r>
                        <a:rPr lang="en-US" sz="1200">
                          <a:latin typeface="+mn-lt"/>
                        </a:rPr>
                        <a:t>,Higher data conversion time.</a:t>
                      </a:r>
                    </a:p>
                  </a:txBody>
                  <a:tcPr/>
                </a:tc>
                <a:tc>
                  <a:txBody>
                    <a:bodyPr/>
                    <a:lstStyle/>
                    <a:p>
                      <a:r>
                        <a:rPr lang="en-US" sz="1200">
                          <a:latin typeface="+mn-lt"/>
                        </a:rPr>
                        <a:t>Data freshness (Configurable) – 15 minutes – 24 hours</a:t>
                      </a:r>
                    </a:p>
                  </a:txBody>
                  <a:tcPr/>
                </a:tc>
                <a:tc>
                  <a:txBody>
                    <a:bodyPr/>
                    <a:lstStyle/>
                    <a:p>
                      <a:r>
                        <a:rPr lang="en-US" sz="1200">
                          <a:latin typeface="+mn-lt"/>
                        </a:rPr>
                        <a:t>Data freshness (Configurable) – 15 Minutes – 24 hours</a:t>
                      </a:r>
                    </a:p>
                    <a:p>
                      <a:r>
                        <a:rPr lang="en-US" sz="1200">
                          <a:latin typeface="+mn-lt"/>
                        </a:rPr>
                        <a:t>Data ready for reports </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Data freshness ~1 hour</a:t>
                      </a:r>
                    </a:p>
                    <a:p>
                      <a:r>
                        <a:rPr lang="en-US" sz="1200">
                          <a:latin typeface="+mn-lt"/>
                        </a:rPr>
                        <a:t>Data ready for reports </a:t>
                      </a:r>
                    </a:p>
                  </a:txBody>
                  <a:tcPr/>
                </a:tc>
                <a:extLst>
                  <a:ext uri="{0D108BD9-81ED-4DB2-BD59-A6C34878D82A}">
                    <a16:rowId xmlns:a16="http://schemas.microsoft.com/office/drawing/2014/main" val="3542404946"/>
                  </a:ext>
                </a:extLst>
              </a:tr>
              <a:tr h="631589">
                <a:tc>
                  <a:txBody>
                    <a:bodyPr/>
                    <a:lstStyle/>
                    <a:p>
                      <a:r>
                        <a:rPr lang="en-US" sz="1200" b="1">
                          <a:latin typeface="+mn-lt"/>
                        </a:rPr>
                        <a:t>Data write and storage costs</a:t>
                      </a:r>
                    </a:p>
                  </a:txBody>
                  <a:tcPr/>
                </a:tc>
                <a:tc>
                  <a:txBody>
                    <a:bodyPr/>
                    <a:lstStyle/>
                    <a:p>
                      <a:r>
                        <a:rPr lang="en-US" sz="1200">
                          <a:latin typeface="+mn-lt"/>
                        </a:rPr>
                        <a:t>Data Lake storage + Transaction </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Data Lake storage + Transaction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Data Lake storage + Transaction + Delta lake conversion/maintenance</a:t>
                      </a:r>
                    </a:p>
                  </a:txBody>
                  <a:tcPr/>
                </a:tc>
                <a:tc>
                  <a:txBody>
                    <a:bodyPr/>
                    <a:lstStyle/>
                    <a:p>
                      <a:r>
                        <a:rPr lang="en-US" sz="1200">
                          <a:latin typeface="+mn-lt"/>
                        </a:rPr>
                        <a:t>DV capacity (entitlement+ add-on)</a:t>
                      </a:r>
                    </a:p>
                  </a:txBody>
                  <a:tcPr/>
                </a:tc>
                <a:extLst>
                  <a:ext uri="{0D108BD9-81ED-4DB2-BD59-A6C34878D82A}">
                    <a16:rowId xmlns:a16="http://schemas.microsoft.com/office/drawing/2014/main" val="2923893007"/>
                  </a:ext>
                </a:extLst>
              </a:tr>
              <a:tr h="887804">
                <a:tc>
                  <a:txBody>
                    <a:bodyPr/>
                    <a:lstStyle/>
                    <a:p>
                      <a:r>
                        <a:rPr lang="en-US" sz="1200" b="1">
                          <a:latin typeface="+mn-lt"/>
                        </a:rPr>
                        <a:t>Compute cost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Data conversion + Maintenance of the pipeline as PaaS solutions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Data conversion + Maintenance of the pipeline as PaaS solutions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Query cost + Maintenance of the pipeline as PaaS solutions (Simpler PaaS)</a:t>
                      </a:r>
                    </a:p>
                  </a:txBody>
                  <a:tcPr/>
                </a:tc>
                <a:tc>
                  <a:txBody>
                    <a:bodyPr/>
                    <a:lstStyle/>
                    <a:p>
                      <a:r>
                        <a:rPr lang="en-US" sz="1200">
                          <a:latin typeface="+mn-lt"/>
                        </a:rPr>
                        <a:t>Fabric capacity cost</a:t>
                      </a:r>
                    </a:p>
                  </a:txBody>
                  <a:tcPr/>
                </a:tc>
                <a:extLst>
                  <a:ext uri="{0D108BD9-81ED-4DB2-BD59-A6C34878D82A}">
                    <a16:rowId xmlns:a16="http://schemas.microsoft.com/office/drawing/2014/main" val="2633991109"/>
                  </a:ext>
                </a:extLst>
              </a:tr>
            </a:tbl>
          </a:graphicData>
        </a:graphic>
      </p:graphicFrame>
    </p:spTree>
    <p:extLst>
      <p:ext uri="{BB962C8B-B14F-4D97-AF65-F5344CB8AC3E}">
        <p14:creationId xmlns:p14="http://schemas.microsoft.com/office/powerpoint/2010/main" val="270765946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9630B-8F96-7673-190A-5258D7DF60E2}"/>
              </a:ext>
            </a:extLst>
          </p:cNvPr>
          <p:cNvSpPr>
            <a:spLocks noGrp="1"/>
          </p:cNvSpPr>
          <p:nvPr>
            <p:ph type="title"/>
          </p:nvPr>
        </p:nvSpPr>
        <p:spPr>
          <a:xfrm>
            <a:off x="166254" y="87280"/>
            <a:ext cx="11018520" cy="553998"/>
          </a:xfrm>
        </p:spPr>
        <p:txBody>
          <a:bodyPr/>
          <a:lstStyle/>
          <a:p>
            <a:r>
              <a:rPr lang="en-US"/>
              <a:t>Cost considerations</a:t>
            </a:r>
          </a:p>
        </p:txBody>
      </p:sp>
      <p:graphicFrame>
        <p:nvGraphicFramePr>
          <p:cNvPr id="4" name="Table 3">
            <a:extLst>
              <a:ext uri="{FF2B5EF4-FFF2-40B4-BE49-F238E27FC236}">
                <a16:creationId xmlns:a16="http://schemas.microsoft.com/office/drawing/2014/main" id="{AC71D460-5058-D6A9-58C6-E42B1B8AA900}"/>
              </a:ext>
            </a:extLst>
          </p:cNvPr>
          <p:cNvGraphicFramePr>
            <a:graphicFrameLocks noGrp="1"/>
          </p:cNvGraphicFramePr>
          <p:nvPr>
            <p:extLst>
              <p:ext uri="{D42A27DB-BD31-4B8C-83A1-F6EECF244321}">
                <p14:modId xmlns:p14="http://schemas.microsoft.com/office/powerpoint/2010/main" val="2914694675"/>
              </p:ext>
            </p:extLst>
          </p:nvPr>
        </p:nvGraphicFramePr>
        <p:xfrm>
          <a:off x="529952" y="1171194"/>
          <a:ext cx="11348060" cy="3677386"/>
        </p:xfrm>
        <a:graphic>
          <a:graphicData uri="http://schemas.openxmlformats.org/drawingml/2006/table">
            <a:tbl>
              <a:tblPr firstRow="1" bandRow="1">
                <a:tableStyleId>{00A15C55-8517-42AA-B614-E9B94910E393}</a:tableStyleId>
              </a:tblPr>
              <a:tblGrid>
                <a:gridCol w="2269612">
                  <a:extLst>
                    <a:ext uri="{9D8B030D-6E8A-4147-A177-3AD203B41FA5}">
                      <a16:colId xmlns:a16="http://schemas.microsoft.com/office/drawing/2014/main" val="2617893649"/>
                    </a:ext>
                  </a:extLst>
                </a:gridCol>
                <a:gridCol w="2337515">
                  <a:extLst>
                    <a:ext uri="{9D8B030D-6E8A-4147-A177-3AD203B41FA5}">
                      <a16:colId xmlns:a16="http://schemas.microsoft.com/office/drawing/2014/main" val="2071306014"/>
                    </a:ext>
                  </a:extLst>
                </a:gridCol>
                <a:gridCol w="2201709">
                  <a:extLst>
                    <a:ext uri="{9D8B030D-6E8A-4147-A177-3AD203B41FA5}">
                      <a16:colId xmlns:a16="http://schemas.microsoft.com/office/drawing/2014/main" val="337862725"/>
                    </a:ext>
                  </a:extLst>
                </a:gridCol>
                <a:gridCol w="2269612">
                  <a:extLst>
                    <a:ext uri="{9D8B030D-6E8A-4147-A177-3AD203B41FA5}">
                      <a16:colId xmlns:a16="http://schemas.microsoft.com/office/drawing/2014/main" val="3634816576"/>
                    </a:ext>
                  </a:extLst>
                </a:gridCol>
                <a:gridCol w="2269612">
                  <a:extLst>
                    <a:ext uri="{9D8B030D-6E8A-4147-A177-3AD203B41FA5}">
                      <a16:colId xmlns:a16="http://schemas.microsoft.com/office/drawing/2014/main" val="2080097496"/>
                    </a:ext>
                  </a:extLst>
                </a:gridCol>
              </a:tblGrid>
              <a:tr h="881878">
                <a:tc>
                  <a:txBody>
                    <a:bodyPr/>
                    <a:lstStyle/>
                    <a:p>
                      <a:r>
                        <a:rPr lang="en-US" sz="1200"/>
                        <a:t>Cost consideration</a:t>
                      </a:r>
                    </a:p>
                  </a:txBody>
                  <a:tcPr/>
                </a:tc>
                <a:tc>
                  <a:txBody>
                    <a:bodyPr/>
                    <a:lstStyle/>
                    <a:p>
                      <a:r>
                        <a:rPr lang="en-US" sz="1200"/>
                        <a:t>Export to data lake</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CSV)</a:t>
                      </a:r>
                    </a:p>
                  </a:txBody>
                  <a:tcPr/>
                </a:tc>
                <a:tc>
                  <a:txBody>
                    <a:bodyPr/>
                    <a:lstStyle/>
                    <a:p>
                      <a:r>
                        <a:rPr lang="en-US" sz="1200"/>
                        <a:t>Synapse link – BYOL</a:t>
                      </a:r>
                    </a:p>
                    <a:p>
                      <a:r>
                        <a:rPr lang="en-US" sz="1200"/>
                        <a:t>(Data type: CSV)</a:t>
                      </a:r>
                    </a:p>
                    <a:p>
                      <a:endParaRPr lang="en-US" sz="1200"/>
                    </a:p>
                  </a:txBody>
                  <a:tcPr/>
                </a:tc>
                <a:tc>
                  <a:txBody>
                    <a:bodyPr/>
                    <a:lstStyle/>
                    <a:p>
                      <a:r>
                        <a:rPr lang="en-US" sz="1200"/>
                        <a:t>Synapse link – BYOL</a:t>
                      </a:r>
                    </a:p>
                    <a:p>
                      <a:r>
                        <a:rPr lang="en-US" sz="1200"/>
                        <a:t>(Data type: Delta)</a:t>
                      </a:r>
                    </a:p>
                  </a:txBody>
                  <a:tcPr/>
                </a:tc>
                <a:tc>
                  <a:txBody>
                    <a:bodyPr/>
                    <a:lstStyle/>
                    <a:p>
                      <a:r>
                        <a:rPr lang="en-US" sz="1200"/>
                        <a:t>Synapse link – One lake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type: Delta)</a:t>
                      </a:r>
                    </a:p>
                    <a:p>
                      <a:endParaRPr lang="en-US" sz="1200"/>
                    </a:p>
                  </a:txBody>
                  <a:tcPr/>
                </a:tc>
                <a:extLst>
                  <a:ext uri="{0D108BD9-81ED-4DB2-BD59-A6C34878D82A}">
                    <a16:rowId xmlns:a16="http://schemas.microsoft.com/office/drawing/2014/main" val="1512994116"/>
                  </a:ext>
                </a:extLst>
              </a:tr>
              <a:tr h="713103">
                <a:tc>
                  <a:txBody>
                    <a:bodyPr/>
                    <a:lstStyle/>
                    <a:p>
                      <a:r>
                        <a:rPr lang="en-US" sz="1200"/>
                        <a:t>Storage + Transaction cost</a:t>
                      </a:r>
                    </a:p>
                  </a:txBody>
                  <a:tcPr/>
                </a:tc>
                <a:tc>
                  <a:txBody>
                    <a:bodyPr/>
                    <a:lstStyle/>
                    <a:p>
                      <a:r>
                        <a:rPr lang="en-US" sz="1200"/>
                        <a:t>Storage cost (</a:t>
                      </a:r>
                      <a:r>
                        <a:rPr lang="en-US" sz="1200">
                          <a:solidFill>
                            <a:srgbClr val="FF0000"/>
                          </a:solidFill>
                        </a:rPr>
                        <a:t>$</a:t>
                      </a:r>
                      <a:r>
                        <a:rPr lang="en-US" sz="1200"/>
                        <a:t>) </a:t>
                      </a:r>
                    </a:p>
                    <a:p>
                      <a:endParaRPr lang="en-US" sz="1200"/>
                    </a:p>
                    <a:p>
                      <a:endParaRPr lang="en-US" sz="12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Storage cost (</a:t>
                      </a:r>
                      <a:r>
                        <a:rPr lang="en-US" sz="1200">
                          <a:solidFill>
                            <a:srgbClr val="FF0000"/>
                          </a:solidFill>
                        </a:rPr>
                        <a:t>$</a:t>
                      </a:r>
                      <a:r>
                        <a:rPr lang="en-US" sz="1200"/>
                        <a:t>)</a:t>
                      </a:r>
                    </a:p>
                    <a:p>
                      <a:endParaRPr lang="en-US" sz="1200"/>
                    </a:p>
                  </a:txBody>
                  <a:tcPr/>
                </a:tc>
                <a:tc>
                  <a:txBody>
                    <a:bodyPr/>
                    <a:lstStyle/>
                    <a:p>
                      <a:r>
                        <a:rPr lang="en-US" sz="1200"/>
                        <a:t>Less storage cost (</a:t>
                      </a:r>
                      <a:r>
                        <a:rPr lang="en-US" sz="1200">
                          <a:solidFill>
                            <a:srgbClr val="FF0000"/>
                          </a:solidFill>
                        </a:rPr>
                        <a:t>$</a:t>
                      </a:r>
                      <a:r>
                        <a:rPr lang="en-US" sz="1200"/>
                        <a:t>) with delta </a:t>
                      </a: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Dataverse capacity + add-on </a:t>
                      </a:r>
                    </a:p>
                  </a:txBody>
                  <a:tcPr/>
                </a:tc>
                <a:extLst>
                  <a:ext uri="{0D108BD9-81ED-4DB2-BD59-A6C34878D82A}">
                    <a16:rowId xmlns:a16="http://schemas.microsoft.com/office/drawing/2014/main" val="1253655851"/>
                  </a:ext>
                </a:extLst>
              </a:tr>
              <a:tr h="935964">
                <a:tc>
                  <a:txBody>
                    <a:bodyPr/>
                    <a:lstStyle/>
                    <a:p>
                      <a:r>
                        <a:rPr lang="en-US" sz="1200"/>
                        <a:t>Data conversion and data transformation cost</a:t>
                      </a:r>
                    </a:p>
                  </a:txBody>
                  <a:tcPr/>
                </a:tc>
                <a:tc>
                  <a:txBody>
                    <a:bodyPr/>
                    <a:lstStyle/>
                    <a:p>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Materialize parquet, SQL Server or Synapse DW (</a:t>
                      </a:r>
                      <a:r>
                        <a:rPr lang="en-US" sz="1200">
                          <a:solidFill>
                            <a:srgbClr val="FF0000"/>
                          </a:solidFill>
                        </a:rPr>
                        <a:t>$$$</a:t>
                      </a:r>
                      <a:r>
                        <a:rPr lang="en-US" sz="1200"/>
                        <a:t>) + Maintenance cost of PaaS (</a:t>
                      </a:r>
                      <a:r>
                        <a:rPr lang="en-US" sz="1200">
                          <a:solidFill>
                            <a:srgbClr val="FF0000"/>
                          </a:solidFill>
                        </a:rPr>
                        <a:t>$</a:t>
                      </a:r>
                      <a:r>
                        <a:rPr lang="en-US" sz="1200"/>
                        <a:t>)</a:t>
                      </a:r>
                    </a:p>
                    <a:p>
                      <a:endParaRPr lang="en-US" sz="1200"/>
                    </a:p>
                  </a:txBody>
                  <a:tcPr/>
                </a:tc>
                <a:tc>
                  <a:txBody>
                    <a:bodyPr/>
                    <a:lstStyle/>
                    <a:p>
                      <a:r>
                        <a:rPr lang="en-US" sz="1200"/>
                        <a:t>Delta conversion - Spark pool (</a:t>
                      </a:r>
                      <a:r>
                        <a:rPr lang="en-US" sz="1200">
                          <a:solidFill>
                            <a:srgbClr val="FF0000"/>
                          </a:solidFill>
                        </a:rPr>
                        <a:t>$$$</a:t>
                      </a:r>
                      <a:r>
                        <a:rPr lang="en-US" sz="1200"/>
                        <a:t>)</a:t>
                      </a:r>
                    </a:p>
                  </a:txBody>
                  <a:tcPr/>
                </a:tc>
                <a:tc vMerge="1">
                  <a:txBody>
                    <a:bodyPr/>
                    <a:lstStyle/>
                    <a:p>
                      <a:r>
                        <a:rPr lang="en-US" sz="1200"/>
                        <a:t>Dataverse file capacity + add-on </a:t>
                      </a:r>
                    </a:p>
                  </a:txBody>
                  <a:tcPr/>
                </a:tc>
                <a:extLst>
                  <a:ext uri="{0D108BD9-81ED-4DB2-BD59-A6C34878D82A}">
                    <a16:rowId xmlns:a16="http://schemas.microsoft.com/office/drawing/2014/main" val="1557263117"/>
                  </a:ext>
                </a:extLst>
              </a:tr>
              <a:tr h="114644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Data read cost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(Example: query via Synapse serverless, Excel or Power BI refresh)</a:t>
                      </a:r>
                    </a:p>
                  </a:txBody>
                  <a:tcPr/>
                </a:tc>
                <a:tc>
                  <a:txBody>
                    <a:bodyPr/>
                    <a:lstStyle/>
                    <a:p>
                      <a:r>
                        <a:rPr lang="en-US" sz="1200"/>
                        <a:t>Directly reading CSV: High read cost (</a:t>
                      </a:r>
                      <a:r>
                        <a:rPr lang="en-US" sz="1200">
                          <a:solidFill>
                            <a:srgbClr val="FF0000"/>
                          </a:solidFill>
                        </a:rPr>
                        <a:t>$$$</a:t>
                      </a:r>
                      <a:r>
                        <a:rPr lang="en-US" sz="1200"/>
                        <a:t>)</a:t>
                      </a:r>
                    </a:p>
                    <a:p>
                      <a:endParaRPr lang="en-US" sz="1200"/>
                    </a:p>
                    <a:p>
                      <a:r>
                        <a:rPr lang="en-US" sz="1200"/>
                        <a:t>Reading converted data :  (</a:t>
                      </a:r>
                      <a:r>
                        <a:rPr lang="en-US" sz="1200">
                          <a:solidFill>
                            <a:srgbClr val="FF0000"/>
                          </a:solidFill>
                        </a:rPr>
                        <a:t>$</a:t>
                      </a:r>
                      <a:r>
                        <a:rPr lang="en-US" sz="1200"/>
                        <a:t>) </a:t>
                      </a:r>
                    </a:p>
                  </a:txBody>
                  <a:tcPr/>
                </a:tc>
                <a:tc>
                  <a:txBody>
                    <a:bodyPr/>
                    <a:lstStyle/>
                    <a:p>
                      <a:r>
                        <a:rPr lang="en-US" sz="1200"/>
                        <a:t>Reading converted data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p>
                  </a:txBody>
                  <a:tcPr/>
                </a:tc>
                <a:tc>
                  <a:txBody>
                    <a:bodyPr/>
                    <a:lstStyle/>
                    <a:p>
                      <a:r>
                        <a:rPr lang="en-US" sz="1200"/>
                        <a:t>Delta: Lower read cost (</a:t>
                      </a:r>
                      <a:r>
                        <a:rPr lang="en-US" sz="1200">
                          <a:solidFill>
                            <a:srgbClr val="FF0000"/>
                          </a:solidFill>
                        </a:rPr>
                        <a:t>$</a:t>
                      </a:r>
                      <a:r>
                        <a:rPr lang="en-US" sz="1200"/>
                        <a:t>)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 Fabric capacity</a:t>
                      </a:r>
                    </a:p>
                  </a:txBody>
                  <a:tcPr/>
                </a:tc>
                <a:tc>
                  <a:txBody>
                    <a:bodyPr/>
                    <a:lstStyle/>
                    <a:p>
                      <a:r>
                        <a:rPr lang="en-US" sz="1200"/>
                        <a:t>Fabric capacity</a:t>
                      </a:r>
                    </a:p>
                  </a:txBody>
                  <a:tcPr/>
                </a:tc>
                <a:extLst>
                  <a:ext uri="{0D108BD9-81ED-4DB2-BD59-A6C34878D82A}">
                    <a16:rowId xmlns:a16="http://schemas.microsoft.com/office/drawing/2014/main" val="1600331434"/>
                  </a:ext>
                </a:extLst>
              </a:tr>
            </a:tbl>
          </a:graphicData>
        </a:graphic>
      </p:graphicFrame>
      <p:sp>
        <p:nvSpPr>
          <p:cNvPr id="20" name="TextBox 19">
            <a:extLst>
              <a:ext uri="{FF2B5EF4-FFF2-40B4-BE49-F238E27FC236}">
                <a16:creationId xmlns:a16="http://schemas.microsoft.com/office/drawing/2014/main" id="{FF140D87-A1E4-7E68-5AF7-35D5E78E4704}"/>
              </a:ext>
            </a:extLst>
          </p:cNvPr>
          <p:cNvSpPr txBox="1"/>
          <p:nvPr/>
        </p:nvSpPr>
        <p:spPr>
          <a:xfrm>
            <a:off x="529952" y="6057781"/>
            <a:ext cx="2750576" cy="800219"/>
          </a:xfrm>
          <a:prstGeom prst="rect">
            <a:avLst/>
          </a:prstGeom>
          <a:noFill/>
        </p:spPr>
        <p:txBody>
          <a:bodyPr wrap="square">
            <a:spAutoFit/>
          </a:bodyPr>
          <a:lstStyle/>
          <a:p>
            <a:r>
              <a:rPr lang="en-US" sz="1400">
                <a:hlinkClick r:id="rId3"/>
              </a:rPr>
              <a:t>Azure data lake storage cost</a:t>
            </a:r>
            <a:r>
              <a:rPr lang="en-US" sz="1400"/>
              <a:t> </a:t>
            </a:r>
          </a:p>
          <a:p>
            <a:r>
              <a:rPr lang="en-US" sz="1400">
                <a:hlinkClick r:id="rId4"/>
              </a:rPr>
              <a:t>Azure Synapse Analytics cost </a:t>
            </a:r>
            <a:endParaRPr lang="en-US" sz="1400">
              <a:hlinkClick r:id="rId5"/>
            </a:endParaRPr>
          </a:p>
          <a:p>
            <a:endParaRPr lang="en-US"/>
          </a:p>
        </p:txBody>
      </p:sp>
      <p:sp>
        <p:nvSpPr>
          <p:cNvPr id="22" name="TextBox 21">
            <a:extLst>
              <a:ext uri="{FF2B5EF4-FFF2-40B4-BE49-F238E27FC236}">
                <a16:creationId xmlns:a16="http://schemas.microsoft.com/office/drawing/2014/main" id="{185A37FD-A3B1-DC76-E74D-FA95CF394BBB}"/>
              </a:ext>
            </a:extLst>
          </p:cNvPr>
          <p:cNvSpPr txBox="1"/>
          <p:nvPr/>
        </p:nvSpPr>
        <p:spPr>
          <a:xfrm>
            <a:off x="7065066" y="5942955"/>
            <a:ext cx="5363852" cy="738664"/>
          </a:xfrm>
          <a:prstGeom prst="rect">
            <a:avLst/>
          </a:prstGeom>
          <a:noFill/>
        </p:spPr>
        <p:txBody>
          <a:bodyPr wrap="square">
            <a:spAutoFit/>
          </a:bodyPr>
          <a:lstStyle/>
          <a:p>
            <a:r>
              <a:rPr lang="en-US" sz="1400">
                <a:hlinkClick r:id="rId5"/>
              </a:rPr>
              <a:t>Fabric Capacities – Everything you need to know about </a:t>
            </a:r>
            <a:endParaRPr lang="en-US" sz="1400"/>
          </a:p>
          <a:p>
            <a:r>
              <a:rPr lang="en-US" sz="1400">
                <a:hlinkClick r:id="rId6"/>
              </a:rPr>
              <a:t>Microsoft Fabric capacities for purchase </a:t>
            </a:r>
            <a:endParaRPr lang="en-US" sz="1400"/>
          </a:p>
          <a:p>
            <a:r>
              <a:rPr lang="en-US" sz="1400">
                <a:hlinkClick r:id="rId7"/>
              </a:rPr>
              <a:t>Microsoft Fabric Licensing: An Ultimate Guide</a:t>
            </a:r>
            <a:endParaRPr lang="en-US" sz="1400"/>
          </a:p>
        </p:txBody>
      </p:sp>
    </p:spTree>
    <p:extLst>
      <p:ext uri="{BB962C8B-B14F-4D97-AF65-F5344CB8AC3E}">
        <p14:creationId xmlns:p14="http://schemas.microsoft.com/office/powerpoint/2010/main" val="38566843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5B9C5-0144-2C11-10DD-9644E0DD3D49}"/>
              </a:ext>
            </a:extLst>
          </p:cNvPr>
          <p:cNvSpPr>
            <a:spLocks noGrp="1"/>
          </p:cNvSpPr>
          <p:nvPr>
            <p:ph type="title"/>
          </p:nvPr>
        </p:nvSpPr>
        <p:spPr/>
        <p:txBody>
          <a:bodyPr>
            <a:noAutofit/>
          </a:bodyPr>
          <a:lstStyle/>
          <a:p>
            <a:r>
              <a:rPr lang="en-US" sz="3200"/>
              <a:t>Benefits to transition from Export to Data lake</a:t>
            </a:r>
          </a:p>
        </p:txBody>
      </p:sp>
      <p:sp>
        <p:nvSpPr>
          <p:cNvPr id="7" name="Content Placeholder 2">
            <a:extLst>
              <a:ext uri="{FF2B5EF4-FFF2-40B4-BE49-F238E27FC236}">
                <a16:creationId xmlns:a16="http://schemas.microsoft.com/office/drawing/2014/main" id="{898C9BB3-8411-B48F-1959-4CDABC071A40}"/>
              </a:ext>
            </a:extLst>
          </p:cNvPr>
          <p:cNvSpPr txBox="1">
            <a:spLocks/>
          </p:cNvSpPr>
          <p:nvPr/>
        </p:nvSpPr>
        <p:spPr>
          <a:xfrm>
            <a:off x="585217" y="1334106"/>
            <a:ext cx="11172774" cy="4311320"/>
          </a:xfrm>
          <a:prstGeom prst="rect">
            <a:avLst/>
          </a:prstGeom>
        </p:spPr>
        <p:txBody>
          <a:bodyPr lIns="91440" tIns="45720" rIns="91440" bIns="45720" anchor="t">
            <a:normAutofit fontScale="92500" lnSpcReduction="20000"/>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a:solidFill>
                  <a:srgbClr val="243A5E"/>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a:solidFill>
                  <a:srgbClr val="243A5E"/>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a:solidFill>
                  <a:srgbClr val="243A5E"/>
                </a:solidFill>
                <a:latin typeface="+mn-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a:solidFill>
                  <a:srgbClr val="243A5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0" marR="0" indent="0" algn="l" defTabSz="932742" rtl="0" eaLnBrk="1" fontAlgn="auto" latinLnBrk="0" hangingPunct="1">
              <a:lnSpc>
                <a:spcPct val="100000"/>
              </a:lnSpc>
              <a:spcBef>
                <a:spcPts val="0"/>
              </a:spcBef>
              <a:spcAft>
                <a:spcPts val="0"/>
              </a:spcAft>
              <a:buClrTx/>
              <a:buSzTx/>
              <a:buFont typeface="Arial" pitchFamily="34" charset="0"/>
              <a:buNone/>
              <a:tabLst/>
              <a:defRPr sz="1800" kern="1200">
                <a:solidFill>
                  <a:srgbClr val="243A5E"/>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Data from </a:t>
            </a:r>
            <a:r>
              <a:rPr kumimoji="0" lang="en-US" sz="2400" b="0" i="0" u="sng"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all Dynamics apps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 simple experience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Configures &amp; connects Synapse and Microsoft Fabric</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Save as Parquet &amp; delta lake (faster queries, smaller files, no update conflicts)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You can setup firewalled storage accounts or use built-in “One Lake”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Materialize F&amp;O Entities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#Table limitations go away (choose as much data as you like)</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Available in all regions (including local regions)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Support for memo and large string fields</a:t>
            </a:r>
          </a:p>
          <a:p>
            <a:pPr marL="342900" marR="0" lvl="0" indent="-342900" algn="l" defTabSz="932742" rtl="0" eaLnBrk="1" fontAlgn="auto" latinLnBrk="0" hangingPunct="1">
              <a:lnSpc>
                <a:spcPct val="150000"/>
              </a:lnSpc>
              <a:spcBef>
                <a:spcPts val="0"/>
              </a:spcBef>
              <a:spcAft>
                <a:spcPts val="0"/>
              </a:spcAft>
              <a:buClrTx/>
              <a:buSzPct val="90000"/>
              <a:buFont typeface="+mj-lt"/>
              <a:buAutoNum type="arabicPeriod"/>
              <a:tabLst/>
              <a:defRPr/>
            </a:pPr>
            <a:r>
              <a:rPr lang="en-US" sz="2400">
                <a:solidFill>
                  <a:prstClr val="black"/>
                </a:solidFill>
                <a:latin typeface="Segoe UI" panose="020B0502040204020203" pitchFamily="34" charset="0"/>
                <a:cs typeface="Segoe UI" panose="020B0502040204020203" pitchFamily="34" charset="0"/>
              </a:rPr>
              <a:t>Translated F&amp;O </a:t>
            </a:r>
            <a:r>
              <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Enums  </a:t>
            </a:r>
          </a:p>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endParaRPr kumimoji="0" lang="en-US" sz="2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6745052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9769E-2ACA-F0BF-7D8A-F141BF34156E}"/>
              </a:ext>
            </a:extLst>
          </p:cNvPr>
          <p:cNvSpPr txBox="1">
            <a:spLocks/>
          </p:cNvSpPr>
          <p:nvPr/>
        </p:nvSpPr>
        <p:spPr>
          <a:xfrm>
            <a:off x="120341" y="11334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What is changing ?</a:t>
            </a:r>
          </a:p>
        </p:txBody>
      </p:sp>
      <p:graphicFrame>
        <p:nvGraphicFramePr>
          <p:cNvPr id="6" name="Table 5">
            <a:extLst>
              <a:ext uri="{FF2B5EF4-FFF2-40B4-BE49-F238E27FC236}">
                <a16:creationId xmlns:a16="http://schemas.microsoft.com/office/drawing/2014/main" id="{64DEC8AF-5253-068B-8D54-30408CE94194}"/>
              </a:ext>
            </a:extLst>
          </p:cNvPr>
          <p:cNvGraphicFramePr>
            <a:graphicFrameLocks noGrp="1"/>
          </p:cNvGraphicFramePr>
          <p:nvPr>
            <p:extLst>
              <p:ext uri="{D42A27DB-BD31-4B8C-83A1-F6EECF244321}">
                <p14:modId xmlns:p14="http://schemas.microsoft.com/office/powerpoint/2010/main" val="3776366929"/>
              </p:ext>
            </p:extLst>
          </p:nvPr>
        </p:nvGraphicFramePr>
        <p:xfrm>
          <a:off x="120341" y="804596"/>
          <a:ext cx="11881732" cy="5987966"/>
        </p:xfrm>
        <a:graphic>
          <a:graphicData uri="http://schemas.openxmlformats.org/drawingml/2006/table">
            <a:tbl>
              <a:tblPr firstRow="1" bandRow="1">
                <a:tableStyleId>{00A15C55-8517-42AA-B614-E9B94910E393}</a:tableStyleId>
              </a:tblPr>
              <a:tblGrid>
                <a:gridCol w="2170914">
                  <a:extLst>
                    <a:ext uri="{9D8B030D-6E8A-4147-A177-3AD203B41FA5}">
                      <a16:colId xmlns:a16="http://schemas.microsoft.com/office/drawing/2014/main" val="4231237840"/>
                    </a:ext>
                  </a:extLst>
                </a:gridCol>
                <a:gridCol w="3769952">
                  <a:extLst>
                    <a:ext uri="{9D8B030D-6E8A-4147-A177-3AD203B41FA5}">
                      <a16:colId xmlns:a16="http://schemas.microsoft.com/office/drawing/2014/main" val="2011123641"/>
                    </a:ext>
                  </a:extLst>
                </a:gridCol>
                <a:gridCol w="2287863">
                  <a:extLst>
                    <a:ext uri="{9D8B030D-6E8A-4147-A177-3AD203B41FA5}">
                      <a16:colId xmlns:a16="http://schemas.microsoft.com/office/drawing/2014/main" val="2229219521"/>
                    </a:ext>
                  </a:extLst>
                </a:gridCol>
                <a:gridCol w="3653003">
                  <a:extLst>
                    <a:ext uri="{9D8B030D-6E8A-4147-A177-3AD203B41FA5}">
                      <a16:colId xmlns:a16="http://schemas.microsoft.com/office/drawing/2014/main" val="1542393990"/>
                    </a:ext>
                  </a:extLst>
                </a:gridCol>
              </a:tblGrid>
              <a:tr h="279487">
                <a:tc>
                  <a:txBody>
                    <a:bodyPr/>
                    <a:lstStyle/>
                    <a:p>
                      <a:r>
                        <a:rPr lang="en-US" sz="1200"/>
                        <a:t>Area</a:t>
                      </a:r>
                      <a:endParaRPr lang="en-US" sz="1200">
                        <a:latin typeface="+mn-lt"/>
                      </a:endParaRPr>
                    </a:p>
                  </a:txBody>
                  <a:tcPr/>
                </a:tc>
                <a:tc>
                  <a:txBody>
                    <a:bodyPr/>
                    <a:lstStyle/>
                    <a:p>
                      <a:r>
                        <a:rPr lang="en-US" sz="1200"/>
                        <a:t>What is changing</a:t>
                      </a:r>
                      <a:endParaRPr lang="en-US" sz="1200">
                        <a:latin typeface="+mn-lt"/>
                      </a:endParaRPr>
                    </a:p>
                  </a:txBody>
                  <a:tcPr/>
                </a:tc>
                <a:tc>
                  <a:txBody>
                    <a:bodyPr/>
                    <a:lstStyle/>
                    <a:p>
                      <a:r>
                        <a:rPr lang="en-US" sz="1200"/>
                        <a:t>Effort</a:t>
                      </a:r>
                      <a:endParaRPr lang="en-US" sz="1200">
                        <a:latin typeface="+mn-lt"/>
                      </a:endParaRPr>
                    </a:p>
                  </a:txBody>
                  <a:tcPr/>
                </a:tc>
                <a:tc>
                  <a:txBody>
                    <a:bodyPr/>
                    <a:lstStyle/>
                    <a:p>
                      <a:r>
                        <a:rPr lang="en-US" sz="1200"/>
                        <a:t>Value add</a:t>
                      </a:r>
                      <a:endParaRPr lang="en-US" sz="1200">
                        <a:latin typeface="+mn-lt"/>
                      </a:endParaRPr>
                    </a:p>
                  </a:txBody>
                  <a:tcPr/>
                </a:tc>
                <a:extLst>
                  <a:ext uri="{0D108BD9-81ED-4DB2-BD59-A6C34878D82A}">
                    <a16:rowId xmlns:a16="http://schemas.microsoft.com/office/drawing/2014/main" val="2286011529"/>
                  </a:ext>
                </a:extLst>
              </a:tr>
              <a:tr h="885545">
                <a:tc>
                  <a:txBody>
                    <a:bodyPr/>
                    <a:lstStyle/>
                    <a:p>
                      <a:r>
                        <a:rPr lang="en-US" sz="1200"/>
                        <a:t>Admin and setup experience </a:t>
                      </a:r>
                      <a:endParaRPr lang="en-US" sz="1200">
                        <a:latin typeface="+mn-lt"/>
                      </a:endParaRPr>
                    </a:p>
                  </a:txBody>
                  <a:tcPr/>
                </a:tc>
                <a:tc>
                  <a:txBody>
                    <a:bodyPr/>
                    <a:lstStyle/>
                    <a:p>
                      <a:r>
                        <a:rPr lang="en-US" sz="1200"/>
                        <a:t>LCS to Power platform maker portal for setup and  add tables</a:t>
                      </a:r>
                      <a:endParaRPr lang="en-US" sz="1200">
                        <a:latin typeface="+mn-lt"/>
                      </a:endParaRPr>
                    </a:p>
                  </a:txBody>
                  <a:tcPr/>
                </a:tc>
                <a:tc>
                  <a:txBody>
                    <a:bodyPr/>
                    <a:lstStyle/>
                    <a:p>
                      <a:r>
                        <a:rPr lang="en-US" sz="1200"/>
                        <a:t>Admin user training</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Data from </a:t>
                      </a:r>
                      <a:r>
                        <a:rPr kumimoji="0" lang="en-US" sz="1200" b="0" u="sng" strike="noStrike" kern="1200" cap="none" spc="0" normalizeH="0" baseline="0" noProof="0">
                          <a:ln>
                            <a:noFill/>
                          </a:ln>
                          <a:solidFill>
                            <a:prstClr val="black"/>
                          </a:solidFill>
                          <a:effectLst/>
                          <a:uLnTx/>
                          <a:uFillTx/>
                        </a:rPr>
                        <a:t>all Dynamics apps </a:t>
                      </a:r>
                      <a:r>
                        <a:rPr kumimoji="0" lang="en-US" sz="1200" b="0" u="none" strike="noStrike" kern="1200" cap="none" spc="0" normalizeH="0" baseline="0" noProof="0">
                          <a:ln>
                            <a:noFill/>
                          </a:ln>
                          <a:solidFill>
                            <a:prstClr val="black"/>
                          </a:solidFill>
                          <a:effectLst/>
                          <a:uLnTx/>
                          <a:uFillTx/>
                        </a:rPr>
                        <a:t>available in a simple experience</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073391458"/>
                  </a:ext>
                </a:extLst>
              </a:tr>
              <a:tr h="279724">
                <a:tc>
                  <a:txBody>
                    <a:bodyPr/>
                    <a:lstStyle/>
                    <a:p>
                      <a:r>
                        <a:rPr lang="en-US" sz="1200">
                          <a:latin typeface="+mn-lt"/>
                        </a:rPr>
                        <a:t>Tables available to use</a:t>
                      </a:r>
                    </a:p>
                  </a:txBody>
                  <a:tcPr/>
                </a:tc>
                <a:tc>
                  <a:txBody>
                    <a:bodyPr/>
                    <a:lstStyle/>
                    <a:p>
                      <a:r>
                        <a:rPr lang="en-US" sz="1200"/>
                        <a:t>Tables must have row version change tracking enabled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Common OOB already enabled</a:t>
                      </a:r>
                    </a:p>
                  </a:txBody>
                  <a:tcPr/>
                </a:tc>
                <a:tc>
                  <a:txBody>
                    <a:bodyPr/>
                    <a:lstStyle/>
                    <a:p>
                      <a:r>
                        <a:rPr lang="en-US" sz="1200"/>
                        <a:t>One-time small X++ effort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to extend</a:t>
                      </a:r>
                      <a:r>
                        <a:rPr lang="en-US" sz="1200" b="0" u="none" strike="noStrike">
                          <a:solidFill>
                            <a:srgbClr val="000000"/>
                          </a:solidFill>
                          <a:effectLst/>
                        </a:rPr>
                        <a:t> missing OOB or custom tables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 of table limit is not applicable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Default support for large memo fields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u="none" strike="noStrike">
                        <a:solidFill>
                          <a:srgbClr val="000000"/>
                        </a:solidFill>
                        <a:effectLst/>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 </a:t>
                      </a:r>
                      <a:endParaRPr lang="en-US" sz="1200">
                        <a:latin typeface="+mn-lt"/>
                      </a:endParaRPr>
                    </a:p>
                  </a:txBody>
                  <a:tcPr/>
                </a:tc>
                <a:extLst>
                  <a:ext uri="{0D108BD9-81ED-4DB2-BD59-A6C34878D82A}">
                    <a16:rowId xmlns:a16="http://schemas.microsoft.com/office/drawing/2014/main" val="72206565"/>
                  </a:ext>
                </a:extLst>
              </a:tr>
              <a:tr h="279724">
                <a:tc>
                  <a:txBody>
                    <a:bodyPr/>
                    <a:lstStyle/>
                    <a:p>
                      <a:r>
                        <a:rPr lang="en-US" sz="1200">
                          <a:latin typeface="+mn-lt"/>
                        </a:rPr>
                        <a:t>Change tracking mechanisms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CDC to Row version change tracking </a:t>
                      </a:r>
                    </a:p>
                  </a:txBody>
                  <a:tcPr/>
                </a:tc>
                <a:tc>
                  <a:txBody>
                    <a:bodyPr/>
                    <a:lstStyle/>
                    <a:p>
                      <a:r>
                        <a:rPr lang="en-US" sz="1200">
                          <a:latin typeface="+mn-lt"/>
                        </a:rPr>
                        <a:t>No effort</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Lower impact on operational database </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Full refresh is not needed to recover from failure/Database failovers/ movements  </a:t>
                      </a:r>
                    </a:p>
                  </a:txBody>
                  <a:tcPr/>
                </a:tc>
                <a:extLst>
                  <a:ext uri="{0D108BD9-81ED-4DB2-BD59-A6C34878D82A}">
                    <a16:rowId xmlns:a16="http://schemas.microsoft.com/office/drawing/2014/main" val="2598286165"/>
                  </a:ext>
                </a:extLst>
              </a:tr>
              <a:tr h="752139">
                <a:tc>
                  <a:txBody>
                    <a:bodyPr/>
                    <a:lstStyle/>
                    <a:p>
                      <a:r>
                        <a:rPr lang="en-US" sz="1200"/>
                        <a:t>Integration with Synapse and Microsoft Fabric</a:t>
                      </a:r>
                      <a:endParaRPr lang="en-US" sz="1200">
                        <a:latin typeface="+mn-lt"/>
                      </a:endParaRPr>
                    </a:p>
                  </a:txBody>
                  <a:tcPr/>
                </a:tc>
                <a:tc>
                  <a:txBody>
                    <a:bodyPr/>
                    <a:lstStyle/>
                    <a:p>
                      <a:r>
                        <a:rPr lang="en-US" sz="1200"/>
                        <a:t>No need of </a:t>
                      </a:r>
                      <a:r>
                        <a:rPr lang="en-US" sz="1200" err="1"/>
                        <a:t>CDMUtil</a:t>
                      </a:r>
                      <a:endParaRPr lang="en-US" sz="1200">
                        <a:latin typeface="+mn-lt"/>
                      </a:endParaRPr>
                    </a:p>
                  </a:txBody>
                  <a:tcPr/>
                </a:tc>
                <a:tc>
                  <a:txBody>
                    <a:bodyPr/>
                    <a:lstStyle/>
                    <a:p>
                      <a:r>
                        <a:rPr lang="en-US" sz="1200"/>
                        <a:t>Saved effort</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Configures &amp; connects Synapse workspace and Microsoft Fabric</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526661925"/>
                  </a:ext>
                </a:extLst>
              </a:tr>
              <a:tr h="525577">
                <a:tc>
                  <a:txBody>
                    <a:bodyPr/>
                    <a:lstStyle/>
                    <a:p>
                      <a:r>
                        <a:rPr lang="en-US" sz="1200"/>
                        <a:t>Data format</a:t>
                      </a:r>
                      <a:endParaRPr lang="en-US" sz="1200">
                        <a:latin typeface="+mn-lt"/>
                      </a:endParaRPr>
                    </a:p>
                  </a:txBody>
                  <a:tcPr/>
                </a:tc>
                <a:tc>
                  <a:txBody>
                    <a:bodyPr/>
                    <a:lstStyle/>
                    <a:p>
                      <a:r>
                        <a:rPr lang="en-US" sz="1200"/>
                        <a:t>CSV format for incremental data, Delta lake format for final data.</a:t>
                      </a:r>
                    </a:p>
                    <a:p>
                      <a:r>
                        <a:rPr lang="en-US" sz="1200"/>
                        <a:t>BYOL – Customer Synapse Spark for delta conversion </a:t>
                      </a:r>
                      <a:endParaRPr lang="en-US" sz="1200">
                        <a:latin typeface="+mn-lt"/>
                      </a:endParaRPr>
                    </a:p>
                  </a:txBody>
                  <a:tcPr/>
                </a:tc>
                <a:tc>
                  <a:txBody>
                    <a:bodyPr/>
                    <a:lstStyle/>
                    <a:p>
                      <a:r>
                        <a:rPr lang="en-US" sz="1200"/>
                        <a:t>No effort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latin typeface="+mn-lt"/>
                      </a:endParaRP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prstClr val="black"/>
                          </a:solidFill>
                          <a:effectLst/>
                          <a:uLnTx/>
                          <a:uFillTx/>
                        </a:rPr>
                        <a:t>Faster queries, smaller files, no update conflicts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Integrated with Microsoft Fabric data platform for the age of AI </a:t>
                      </a:r>
                    </a:p>
                  </a:txBody>
                  <a:tcPr/>
                </a:tc>
                <a:extLst>
                  <a:ext uri="{0D108BD9-81ED-4DB2-BD59-A6C34878D82A}">
                    <a16:rowId xmlns:a16="http://schemas.microsoft.com/office/drawing/2014/main" val="2809520284"/>
                  </a:ext>
                </a:extLst>
              </a:tr>
              <a:tr h="748475">
                <a:tc>
                  <a:txBody>
                    <a:bodyPr/>
                    <a:lstStyle/>
                    <a:p>
                      <a:r>
                        <a:rPr lang="en-US" sz="1200"/>
                        <a:t>Data transformation/ETL</a:t>
                      </a:r>
                      <a:endParaRPr lang="en-US" sz="1200">
                        <a:latin typeface="+mn-lt"/>
                      </a:endParaRPr>
                    </a:p>
                  </a:txBody>
                  <a:tcPr/>
                </a:tc>
                <a:tc>
                  <a:txBody>
                    <a:bodyPr/>
                    <a:lstStyle/>
                    <a:p>
                      <a:r>
                        <a:rPr lang="en-US" sz="1200">
                          <a:latin typeface="+mn-lt"/>
                        </a:rPr>
                        <a:t>Adapt to any small audit field changes in ETL and data locations as applicable</a:t>
                      </a:r>
                    </a:p>
                  </a:txBody>
                  <a:tcPr/>
                </a:tc>
                <a:tc>
                  <a:txBody>
                    <a:bodyPr/>
                    <a:lstStyle/>
                    <a:p>
                      <a:r>
                        <a:rPr lang="en-US" sz="1200"/>
                        <a:t>Low effort to adapt </a:t>
                      </a:r>
                    </a:p>
                  </a:txBody>
                  <a:tcPr/>
                </a:tc>
                <a:tc vMerge="1">
                  <a:txBody>
                    <a:bodyPr/>
                    <a:lstStyle/>
                    <a:p>
                      <a:endParaRPr lang="en-US" sz="1600">
                        <a:latin typeface="+mn-lt"/>
                      </a:endParaRPr>
                    </a:p>
                  </a:txBody>
                  <a:tcPr/>
                </a:tc>
                <a:extLst>
                  <a:ext uri="{0D108BD9-81ED-4DB2-BD59-A6C34878D82A}">
                    <a16:rowId xmlns:a16="http://schemas.microsoft.com/office/drawing/2014/main" val="2720190123"/>
                  </a:ext>
                </a:extLst>
              </a:tr>
              <a:tr h="0">
                <a:tc>
                  <a:txBody>
                    <a:bodyPr/>
                    <a:lstStyle/>
                    <a:p>
                      <a:r>
                        <a:rPr lang="en-US" sz="1200"/>
                        <a:t>Incremental data Integration</a:t>
                      </a:r>
                      <a:endParaRPr lang="en-US" sz="1200">
                        <a:latin typeface="+mn-lt"/>
                      </a:endParaRPr>
                    </a:p>
                  </a:txBody>
                  <a:tcPr/>
                </a:tc>
                <a:tc>
                  <a:txBody>
                    <a:bodyPr/>
                    <a:lstStyle/>
                    <a:p>
                      <a:r>
                        <a:rPr lang="en-US" sz="1200"/>
                        <a:t>Adapt to Synapse link folder structure and audit fields and incremental logic </a:t>
                      </a:r>
                      <a:endParaRPr lang="en-US" sz="1200">
                        <a:latin typeface="+mn-lt"/>
                      </a:endParaRPr>
                    </a:p>
                  </a:txBody>
                  <a:tcPr/>
                </a:tc>
                <a:tc>
                  <a:txBody>
                    <a:bodyPr/>
                    <a:lstStyle/>
                    <a:p>
                      <a:r>
                        <a:rPr lang="en-US" sz="1200"/>
                        <a:t>Low effort – adjusting the incremental pipelines to new </a:t>
                      </a:r>
                    </a:p>
                    <a:p>
                      <a:endParaRPr lang="en-US" sz="1200"/>
                    </a:p>
                    <a:p>
                      <a:r>
                        <a:rPr lang="en-US" sz="1000">
                          <a:latin typeface="+mn-lt"/>
                        </a:rPr>
                        <a:t>Fasttrack guidance and sample available</a:t>
                      </a:r>
                    </a:p>
                  </a:txBody>
                  <a:tcPr/>
                </a:tc>
                <a:tc>
                  <a:txBody>
                    <a:bodyPr/>
                    <a:lstStyle/>
                    <a:p>
                      <a:r>
                        <a:rPr lang="en-US" sz="1200">
                          <a:latin typeface="+mn-lt"/>
                        </a:rPr>
                        <a:t>Simpler logic to process full and incremental data with single pipeline</a:t>
                      </a:r>
                    </a:p>
                    <a:p>
                      <a:endParaRPr lang="en-US" sz="1200">
                        <a:latin typeface="+mn-lt"/>
                      </a:endParaRPr>
                    </a:p>
                  </a:txBody>
                  <a:tcPr/>
                </a:tc>
                <a:extLst>
                  <a:ext uri="{0D108BD9-81ED-4DB2-BD59-A6C34878D82A}">
                    <a16:rowId xmlns:a16="http://schemas.microsoft.com/office/drawing/2014/main" val="1603572668"/>
                  </a:ext>
                </a:extLst>
              </a:tr>
              <a:tr h="218889">
                <a:tc>
                  <a:txBody>
                    <a:bodyPr/>
                    <a:lstStyle/>
                    <a:p>
                      <a:r>
                        <a:rPr lang="en-US" sz="1200"/>
                        <a:t>BI &amp; Reporting </a:t>
                      </a:r>
                      <a:endParaRPr lang="en-US" sz="1200">
                        <a:latin typeface="+mn-lt"/>
                      </a:endParaRPr>
                    </a:p>
                  </a:txBody>
                  <a:tcPr/>
                </a:tc>
                <a:tc>
                  <a:txBody>
                    <a:bodyPr/>
                    <a:lstStyle/>
                    <a:p>
                      <a:r>
                        <a:rPr lang="en-US" sz="1200"/>
                        <a:t>No change expected</a:t>
                      </a:r>
                      <a:endParaRPr lang="en-US" sz="1200">
                        <a:latin typeface="+mn-lt"/>
                      </a:endParaRPr>
                    </a:p>
                  </a:txBody>
                  <a:tcPr/>
                </a:tc>
                <a:tc>
                  <a:txBody>
                    <a:bodyPr/>
                    <a:lstStyle/>
                    <a:p>
                      <a:endParaRPr lang="en-US" sz="1200">
                        <a:latin typeface="+mn-lt"/>
                      </a:endParaRPr>
                    </a:p>
                  </a:txBody>
                  <a:tcPr/>
                </a:tc>
                <a:tc>
                  <a:txBody>
                    <a:bodyPr/>
                    <a:lstStyle/>
                    <a:p>
                      <a:endParaRPr lang="en-US" sz="1200">
                        <a:latin typeface="+mn-lt"/>
                      </a:endParaRPr>
                    </a:p>
                  </a:txBody>
                  <a:tcPr/>
                </a:tc>
                <a:extLst>
                  <a:ext uri="{0D108BD9-81ED-4DB2-BD59-A6C34878D82A}">
                    <a16:rowId xmlns:a16="http://schemas.microsoft.com/office/drawing/2014/main" val="813170753"/>
                  </a:ext>
                </a:extLst>
              </a:tr>
            </a:tbl>
          </a:graphicData>
        </a:graphic>
      </p:graphicFrame>
    </p:spTree>
    <p:extLst>
      <p:ext uri="{BB962C8B-B14F-4D97-AF65-F5344CB8AC3E}">
        <p14:creationId xmlns:p14="http://schemas.microsoft.com/office/powerpoint/2010/main" val="41337842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231A-97E7-064B-0352-0197D5F4D725}"/>
              </a:ext>
            </a:extLst>
          </p:cNvPr>
          <p:cNvSpPr>
            <a:spLocks noGrp="1"/>
          </p:cNvSpPr>
          <p:nvPr>
            <p:ph type="title"/>
          </p:nvPr>
        </p:nvSpPr>
        <p:spPr>
          <a:xfrm>
            <a:off x="584199" y="2064603"/>
            <a:ext cx="10325847" cy="1107996"/>
          </a:xfrm>
        </p:spPr>
        <p:txBody>
          <a:bodyPr/>
          <a:lstStyle/>
          <a:p>
            <a:r>
              <a:rPr lang="en-US"/>
              <a:t>Dynamics data in Synapse Link for Dataverse </a:t>
            </a:r>
            <a:br>
              <a:rPr lang="en-US"/>
            </a:br>
            <a:r>
              <a:rPr lang="en-US"/>
              <a:t>- </a:t>
            </a:r>
            <a:r>
              <a:rPr lang="en-US" sz="2800"/>
              <a:t>Transitioning from Export to Azure Data Lake to Synapse Link</a:t>
            </a:r>
            <a:endParaRPr lang="en-US"/>
          </a:p>
        </p:txBody>
      </p:sp>
      <p:sp>
        <p:nvSpPr>
          <p:cNvPr id="3" name="Rectangle 2">
            <a:extLst>
              <a:ext uri="{FF2B5EF4-FFF2-40B4-BE49-F238E27FC236}">
                <a16:creationId xmlns:a16="http://schemas.microsoft.com/office/drawing/2014/main" id="{F566ED9F-1C24-306B-33BC-6A18AFB69295}"/>
              </a:ext>
            </a:extLst>
          </p:cNvPr>
          <p:cNvSpPr/>
          <p:nvPr/>
        </p:nvSpPr>
        <p:spPr bwMode="auto">
          <a:xfrm>
            <a:off x="54753" y="6417222"/>
            <a:ext cx="6411751" cy="3695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095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13F41-20B5-541F-9BCC-90FC1A967B80}"/>
              </a:ext>
            </a:extLst>
          </p:cNvPr>
          <p:cNvSpPr>
            <a:spLocks noGrp="1"/>
          </p:cNvSpPr>
          <p:nvPr>
            <p:ph type="title"/>
          </p:nvPr>
        </p:nvSpPr>
        <p:spPr/>
        <p:txBody>
          <a:bodyPr/>
          <a:lstStyle/>
          <a:p>
            <a:r>
              <a:rPr lang="en-US"/>
              <a:t>What are the risk to transition?</a:t>
            </a:r>
          </a:p>
        </p:txBody>
      </p:sp>
      <p:sp>
        <p:nvSpPr>
          <p:cNvPr id="3" name="Text Placeholder 2">
            <a:extLst>
              <a:ext uri="{FF2B5EF4-FFF2-40B4-BE49-F238E27FC236}">
                <a16:creationId xmlns:a16="http://schemas.microsoft.com/office/drawing/2014/main" id="{167035DF-2513-BC57-6623-1A4790A1DB69}"/>
              </a:ext>
            </a:extLst>
          </p:cNvPr>
          <p:cNvSpPr>
            <a:spLocks noGrp="1"/>
          </p:cNvSpPr>
          <p:nvPr>
            <p:ph type="body" sz="quarter" idx="10"/>
          </p:nvPr>
        </p:nvSpPr>
        <p:spPr>
          <a:xfrm>
            <a:off x="586390" y="1434370"/>
            <a:ext cx="11018520" cy="4222694"/>
          </a:xfrm>
        </p:spPr>
        <p:txBody>
          <a:bodyPr vert="horz" wrap="square" lIns="0" tIns="0" rIns="0" bIns="0" rtlCol="0" anchor="t">
            <a:spAutoFit/>
          </a:bodyPr>
          <a:lstStyle/>
          <a:p>
            <a:pPr marL="457200" indent="-457200">
              <a:buFont typeface="Arial" panose="020B0604020202020204" pitchFamily="34" charset="0"/>
              <a:buChar char="•"/>
            </a:pPr>
            <a:r>
              <a:rPr lang="en-US">
                <a:cs typeface="Segoe UI"/>
              </a:rPr>
              <a:t>Synapse link for DV has been GA for a long time and is used by thousands of D365 CE + Power Platform customers</a:t>
            </a:r>
          </a:p>
          <a:p>
            <a:pPr marL="457200" indent="-457200">
              <a:buFont typeface="Arial" panose="020B0604020202020204" pitchFamily="34" charset="0"/>
              <a:buChar char="•"/>
            </a:pPr>
            <a:r>
              <a:rPr lang="en-US">
                <a:cs typeface="Segoe UI"/>
              </a:rPr>
              <a:t>F&amp;O Entity and Table support is in GA (Sept 15, 2023)</a:t>
            </a:r>
          </a:p>
          <a:p>
            <a:pPr marL="457200" indent="-457200">
              <a:buFont typeface="Arial" panose="020B0604020202020204" pitchFamily="34" charset="0"/>
              <a:buChar char="•"/>
            </a:pPr>
            <a:r>
              <a:rPr lang="en-US">
                <a:cs typeface="Segoe UI"/>
              </a:rPr>
              <a:t>With Synapse Link – you can still use data lake + synapse that does not change</a:t>
            </a:r>
          </a:p>
          <a:p>
            <a:pPr marL="457200" indent="-457200">
              <a:buFont typeface="Arial" panose="020B0604020202020204" pitchFamily="34" charset="0"/>
              <a:buChar char="•"/>
            </a:pPr>
            <a:r>
              <a:rPr lang="en-US">
                <a:cs typeface="Segoe UI"/>
              </a:rPr>
              <a:t>Transitioning Tables from Export to Synapse link F&amp;O table requires minimal effort, only small property change required to export custom tables for Synapse Link</a:t>
            </a:r>
          </a:p>
          <a:p>
            <a:pPr marL="457200" indent="-457200">
              <a:buFont typeface="Arial" panose="020B0604020202020204" pitchFamily="34" charset="0"/>
              <a:buChar char="•"/>
            </a:pPr>
            <a:r>
              <a:rPr lang="en-US">
                <a:cs typeface="Segoe UI"/>
              </a:rPr>
              <a:t>Follow the established architecture patterns to transition</a:t>
            </a:r>
          </a:p>
        </p:txBody>
      </p:sp>
    </p:spTree>
    <p:extLst>
      <p:ext uri="{BB962C8B-B14F-4D97-AF65-F5344CB8AC3E}">
        <p14:creationId xmlns:p14="http://schemas.microsoft.com/office/powerpoint/2010/main" val="379276731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Microsoft Product Availability and Roadmap</a:t>
            </a:r>
          </a:p>
        </p:txBody>
      </p:sp>
      <p:sp>
        <p:nvSpPr>
          <p:cNvPr id="3" name="Text Placeholder 2">
            <a:extLst>
              <a:ext uri="{FF2B5EF4-FFF2-40B4-BE49-F238E27FC236}">
                <a16:creationId xmlns:a16="http://schemas.microsoft.com/office/drawing/2014/main" id="{6D6947EF-03D7-1542-7361-39B71F195C8C}"/>
              </a:ext>
            </a:extLst>
          </p:cNvPr>
          <p:cNvSpPr>
            <a:spLocks noGrp="1"/>
          </p:cNvSpPr>
          <p:nvPr>
            <p:ph type="body" sz="quarter" idx="10"/>
          </p:nvPr>
        </p:nvSpPr>
        <p:spPr>
          <a:xfrm>
            <a:off x="586740" y="998474"/>
            <a:ext cx="11212996" cy="5318379"/>
          </a:xfrm>
        </p:spPr>
        <p:txBody>
          <a:bodyPr/>
          <a:lstStyle/>
          <a:p>
            <a:r>
              <a:rPr lang="en-US" sz="2000" b="1" dirty="0"/>
              <a:t>General available</a:t>
            </a:r>
          </a:p>
          <a:p>
            <a:pPr marL="342900" indent="-342900">
              <a:buFont typeface="Arial" panose="020B0604020202020204" pitchFamily="34" charset="0"/>
              <a:buChar char="•"/>
            </a:pPr>
            <a:r>
              <a:rPr lang="en-US" sz="2000" dirty="0">
                <a:solidFill>
                  <a:srgbClr val="00B050"/>
                </a:solidFill>
              </a:rPr>
              <a:t>Synapse link for DV – GA </a:t>
            </a:r>
          </a:p>
          <a:p>
            <a:pPr marL="342900" indent="-342900">
              <a:buFont typeface="Arial" panose="020B0604020202020204" pitchFamily="34" charset="0"/>
              <a:buChar char="•"/>
            </a:pPr>
            <a:r>
              <a:rPr lang="en-US" sz="2000" dirty="0">
                <a:solidFill>
                  <a:srgbClr val="00B050"/>
                </a:solidFill>
              </a:rPr>
              <a:t>F&amp;O Data in Synapse link DV ( GA Sept 2023)</a:t>
            </a:r>
            <a:endParaRPr lang="en-US" sz="2000" dirty="0"/>
          </a:p>
          <a:p>
            <a:endParaRPr lang="en-US" sz="2000" b="1" dirty="0"/>
          </a:p>
          <a:p>
            <a:r>
              <a:rPr lang="en-US" sz="2000" b="1" dirty="0"/>
              <a:t>Public previews</a:t>
            </a:r>
          </a:p>
          <a:p>
            <a:pPr marL="342900" indent="-342900">
              <a:buFont typeface="Arial" panose="020B0604020202020204" pitchFamily="34" charset="0"/>
              <a:buChar char="•"/>
            </a:pPr>
            <a:r>
              <a:rPr lang="en-US" sz="2000" dirty="0">
                <a:solidFill>
                  <a:srgbClr val="00B050"/>
                </a:solidFill>
              </a:rPr>
              <a:t>Microsoft Fabric link </a:t>
            </a:r>
            <a:endParaRPr lang="en-US" sz="2000" dirty="0"/>
          </a:p>
          <a:p>
            <a:endParaRPr lang="en-US" sz="2000" b="1" dirty="0"/>
          </a:p>
          <a:p>
            <a:r>
              <a:rPr lang="en-US" sz="2000" b="1" dirty="0"/>
              <a:t>Coming soon</a:t>
            </a:r>
          </a:p>
          <a:p>
            <a:pPr marL="342900" indent="-342900">
              <a:buFont typeface="Arial" panose="020B0604020202020204" pitchFamily="34" charset="0"/>
              <a:buChar char="•"/>
            </a:pPr>
            <a:r>
              <a:rPr lang="en-US" sz="2000" dirty="0">
                <a:solidFill>
                  <a:srgbClr val="00B050"/>
                </a:solidFill>
              </a:rPr>
              <a:t>Enable Managed Lake for F&amp;O tables</a:t>
            </a:r>
          </a:p>
          <a:p>
            <a:pPr marL="342900" indent="-342900">
              <a:buFont typeface="Arial" panose="020B0604020202020204" pitchFamily="34" charset="0"/>
              <a:buChar char="•"/>
            </a:pPr>
            <a:r>
              <a:rPr lang="en-US" sz="2000" dirty="0">
                <a:solidFill>
                  <a:srgbClr val="00B050"/>
                </a:solidFill>
              </a:rPr>
              <a:t>Enum numeric values </a:t>
            </a:r>
          </a:p>
          <a:p>
            <a:pPr marL="342900" indent="-342900">
              <a:buFont typeface="Arial" panose="020B0604020202020204" pitchFamily="34" charset="0"/>
              <a:buChar char="•"/>
            </a:pPr>
            <a:r>
              <a:rPr lang="en-US" sz="2000" dirty="0">
                <a:solidFill>
                  <a:srgbClr val="00B050"/>
                </a:solidFill>
              </a:rPr>
              <a:t>Spark 3.3 support reduces delta conversion cost</a:t>
            </a:r>
          </a:p>
          <a:p>
            <a:pPr marL="342900" indent="-342900">
              <a:buFont typeface="Arial" panose="020B0604020202020204" pitchFamily="34" charset="0"/>
              <a:buChar char="•"/>
            </a:pPr>
            <a:r>
              <a:rPr lang="en-US" sz="2000" dirty="0">
                <a:solidFill>
                  <a:srgbClr val="00B050"/>
                </a:solidFill>
              </a:rPr>
              <a:t>Transition from Export to data lake tables to Synapse link in one click</a:t>
            </a:r>
            <a:endParaRPr lang="en-US" sz="2000" b="1" dirty="0"/>
          </a:p>
          <a:p>
            <a:r>
              <a:rPr lang="en-US" sz="2000" b="1" dirty="0"/>
              <a:t>Deprecation</a:t>
            </a:r>
          </a:p>
          <a:p>
            <a:pPr marL="342900" indent="-342900">
              <a:buFont typeface="Arial" panose="020B0604020202020204" pitchFamily="34" charset="0"/>
              <a:buChar char="•"/>
            </a:pPr>
            <a:r>
              <a:rPr lang="en-US" sz="1800" dirty="0"/>
              <a:t>Finance and Operations - Export to data lake  - (Deprecated Oct 2023 – Supported until Oct 2024) : </a:t>
            </a:r>
            <a:r>
              <a:rPr lang="en-US" sz="1600" dirty="0"/>
              <a:t>New customers start with Synapse link; existing customer can easily transition to Synapse Link. </a:t>
            </a:r>
            <a:endParaRPr lang="en-US" sz="2400" dirty="0">
              <a:solidFill>
                <a:srgbClr val="00B050"/>
              </a:solidFill>
            </a:endParaRPr>
          </a:p>
        </p:txBody>
      </p:sp>
    </p:spTree>
    <p:extLst>
      <p:ext uri="{BB962C8B-B14F-4D97-AF65-F5344CB8AC3E}">
        <p14:creationId xmlns:p14="http://schemas.microsoft.com/office/powerpoint/2010/main" val="17595054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319418"/>
            <a:ext cx="3526537" cy="2215991"/>
          </a:xfrm>
        </p:spPr>
        <p:txBody>
          <a:bodyPr/>
          <a:lstStyle/>
          <a:p>
            <a:r>
              <a:rPr lang="en-US"/>
              <a:t>Architecture patterns and transition guidance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651816"/>
            <a:ext cx="6667500" cy="1551194"/>
          </a:xfrm>
        </p:spPr>
        <p:txBody>
          <a:bodyPr/>
          <a:lstStyle/>
          <a:p>
            <a:endParaRPr lang="en-US" sz="2400"/>
          </a:p>
          <a:p>
            <a:r>
              <a:rPr lang="en-US" sz="2400"/>
              <a:t>Common analytics architecture patterns and transition strategy from export to data lake to Synapse link and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5</a:t>
            </a:r>
          </a:p>
        </p:txBody>
      </p:sp>
    </p:spTree>
    <p:extLst>
      <p:ext uri="{BB962C8B-B14F-4D97-AF65-F5344CB8AC3E}">
        <p14:creationId xmlns:p14="http://schemas.microsoft.com/office/powerpoint/2010/main" val="42143229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2F58-B555-0E31-0252-96CF55B34016}"/>
              </a:ext>
            </a:extLst>
          </p:cNvPr>
          <p:cNvSpPr>
            <a:spLocks noGrp="1"/>
          </p:cNvSpPr>
          <p:nvPr>
            <p:ph type="title"/>
          </p:nvPr>
        </p:nvSpPr>
        <p:spPr>
          <a:xfrm>
            <a:off x="586740" y="311285"/>
            <a:ext cx="11018520" cy="553998"/>
          </a:xfrm>
        </p:spPr>
        <p:txBody>
          <a:bodyPr/>
          <a:lstStyle/>
          <a:p>
            <a:r>
              <a:rPr lang="en-US"/>
              <a:t>Overview of common analytics architecture patterns</a:t>
            </a:r>
          </a:p>
        </p:txBody>
      </p:sp>
      <p:sp>
        <p:nvSpPr>
          <p:cNvPr id="3" name="Text Placeholder 2">
            <a:extLst>
              <a:ext uri="{FF2B5EF4-FFF2-40B4-BE49-F238E27FC236}">
                <a16:creationId xmlns:a16="http://schemas.microsoft.com/office/drawing/2014/main" id="{BFC0D46A-6FC6-934B-0A73-652FB4B6B7A7}"/>
              </a:ext>
            </a:extLst>
          </p:cNvPr>
          <p:cNvSpPr>
            <a:spLocks noGrp="1"/>
          </p:cNvSpPr>
          <p:nvPr>
            <p:ph type="body" sz="quarter" idx="10"/>
          </p:nvPr>
        </p:nvSpPr>
        <p:spPr>
          <a:xfrm>
            <a:off x="683667" y="5379396"/>
            <a:ext cx="11018520" cy="430887"/>
          </a:xfrm>
        </p:spPr>
        <p:txBody>
          <a:bodyPr/>
          <a:lstStyle/>
          <a:p>
            <a:r>
              <a:rPr lang="en-US"/>
              <a:t>Click on the links above to go to the relevant section.</a:t>
            </a:r>
          </a:p>
        </p:txBody>
      </p:sp>
      <p:graphicFrame>
        <p:nvGraphicFramePr>
          <p:cNvPr id="8" name="Diagram 7">
            <a:extLst>
              <a:ext uri="{FF2B5EF4-FFF2-40B4-BE49-F238E27FC236}">
                <a16:creationId xmlns:a16="http://schemas.microsoft.com/office/drawing/2014/main" id="{55FCBA14-2455-6A07-5130-01FE5835294D}"/>
              </a:ext>
            </a:extLst>
          </p:cNvPr>
          <p:cNvGraphicFramePr/>
          <p:nvPr>
            <p:extLst>
              <p:ext uri="{D42A27DB-BD31-4B8C-83A1-F6EECF244321}">
                <p14:modId xmlns:p14="http://schemas.microsoft.com/office/powerpoint/2010/main" val="3487782302"/>
              </p:ext>
            </p:extLst>
          </p:nvPr>
        </p:nvGraphicFramePr>
        <p:xfrm>
          <a:off x="519233" y="1052249"/>
          <a:ext cx="10531682" cy="4117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8717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5556-101F-5632-ED23-7ED336D1D300}"/>
              </a:ext>
            </a:extLst>
          </p:cNvPr>
          <p:cNvSpPr>
            <a:spLocks noGrp="1"/>
          </p:cNvSpPr>
          <p:nvPr>
            <p:ph type="title"/>
          </p:nvPr>
        </p:nvSpPr>
        <p:spPr>
          <a:xfrm>
            <a:off x="588263" y="585788"/>
            <a:ext cx="4159950" cy="5683249"/>
          </a:xfrm>
        </p:spPr>
        <p:txBody>
          <a:bodyPr wrap="square" anchor="ctr">
            <a:normAutofit/>
          </a:bodyPr>
          <a:lstStyle/>
          <a:p>
            <a:r>
              <a:rPr lang="en-NZ"/>
              <a:t>Virtual data warehouse architecture migration path</a:t>
            </a:r>
          </a:p>
        </p:txBody>
      </p:sp>
      <p:pic>
        <p:nvPicPr>
          <p:cNvPr id="4" name="Picture 3" descr="3D abstract blue and gold cube illustration">
            <a:extLst>
              <a:ext uri="{FF2B5EF4-FFF2-40B4-BE49-F238E27FC236}">
                <a16:creationId xmlns:a16="http://schemas.microsoft.com/office/drawing/2014/main" id="{997F9D76-751D-D5D4-53CB-0D410C30E3C7}"/>
              </a:ext>
            </a:extLst>
          </p:cNvPr>
          <p:cNvPicPr>
            <a:picLocks noChangeAspect="1"/>
          </p:cNvPicPr>
          <p:nvPr/>
        </p:nvPicPr>
        <p:blipFill rotWithShape="1">
          <a:blip r:embed="rId2"/>
          <a:srcRect l="11565" r="28435"/>
          <a:stretch/>
        </p:blipFill>
        <p:spPr>
          <a:xfrm>
            <a:off x="5334000" y="10"/>
            <a:ext cx="6858000" cy="6857990"/>
          </a:xfrm>
          <a:prstGeom prst="rect">
            <a:avLst/>
          </a:prstGeom>
          <a:noFill/>
        </p:spPr>
      </p:pic>
    </p:spTree>
    <p:extLst>
      <p:ext uri="{BB962C8B-B14F-4D97-AF65-F5344CB8AC3E}">
        <p14:creationId xmlns:p14="http://schemas.microsoft.com/office/powerpoint/2010/main" val="216738626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196748"/>
            <a:ext cx="11919365" cy="553998"/>
          </a:xfrm>
        </p:spPr>
        <p:txBody>
          <a:bodyPr>
            <a:normAutofit fontScale="90000"/>
          </a:bodyPr>
          <a:lstStyle/>
          <a:p>
            <a:r>
              <a:rPr lang="en-US" sz="2200">
                <a:solidFill>
                  <a:srgbClr val="00B050"/>
                </a:solidFill>
              </a:rPr>
              <a:t>#1 Virtual data warehousing: </a:t>
            </a:r>
            <a:r>
              <a:rPr lang="en-US" sz="2200"/>
              <a:t>Synapse Link &amp; Export to data lake, </a:t>
            </a:r>
            <a:r>
              <a:rPr lang="en-US" sz="2200">
                <a:solidFill>
                  <a:srgbClr val="00B050"/>
                </a:solidFill>
              </a:rPr>
              <a:t>with Synapse Serverless</a:t>
            </a:r>
            <a:br>
              <a:rPr lang="en-US" sz="2800">
                <a:solidFill>
                  <a:srgbClr val="00B050"/>
                </a:solidFill>
                <a:highlight>
                  <a:srgbClr val="FFFF00"/>
                </a:highlight>
              </a:rPr>
            </a:br>
            <a:endParaRPr lang="en-US" sz="2800">
              <a:solidFill>
                <a:srgbClr val="00B050"/>
              </a:solidFill>
              <a:highlight>
                <a:srgbClr val="FFFF00"/>
              </a:highlight>
            </a:endParaRPr>
          </a:p>
        </p:txBody>
      </p:sp>
      <p:pic>
        <p:nvPicPr>
          <p:cNvPr id="7" name="Picture 6">
            <a:extLst>
              <a:ext uri="{FF2B5EF4-FFF2-40B4-BE49-F238E27FC236}">
                <a16:creationId xmlns:a16="http://schemas.microsoft.com/office/drawing/2014/main" id="{0839C6B3-2FE4-BCE5-0D37-92D746B0B9AD}"/>
              </a:ext>
            </a:extLst>
          </p:cNvPr>
          <p:cNvPicPr>
            <a:picLocks noChangeAspect="1"/>
          </p:cNvPicPr>
          <p:nvPr/>
        </p:nvPicPr>
        <p:blipFill>
          <a:blip r:embed="rId3"/>
          <a:stretch>
            <a:fillRect/>
          </a:stretch>
        </p:blipFill>
        <p:spPr>
          <a:xfrm>
            <a:off x="135685" y="1284520"/>
            <a:ext cx="11517050" cy="4811504"/>
          </a:xfrm>
          <a:prstGeom prst="rect">
            <a:avLst/>
          </a:prstGeom>
          <a:ln>
            <a:solidFill>
              <a:srgbClr val="00B050"/>
            </a:solidFill>
          </a:ln>
        </p:spPr>
      </p:pic>
      <p:sp>
        <p:nvSpPr>
          <p:cNvPr id="9" name="TextBox 8">
            <a:extLst>
              <a:ext uri="{FF2B5EF4-FFF2-40B4-BE49-F238E27FC236}">
                <a16:creationId xmlns:a16="http://schemas.microsoft.com/office/drawing/2014/main" id="{602B03AA-43B8-3DEC-62C3-F769EEE44264}"/>
              </a:ext>
            </a:extLst>
          </p:cNvPr>
          <p:cNvSpPr txBox="1"/>
          <p:nvPr/>
        </p:nvSpPr>
        <p:spPr>
          <a:xfrm>
            <a:off x="135685" y="6269453"/>
            <a:ext cx="1455976" cy="307777"/>
          </a:xfrm>
          <a:prstGeom prst="rect">
            <a:avLst/>
          </a:prstGeom>
          <a:noFill/>
        </p:spPr>
        <p:txBody>
          <a:bodyPr wrap="none" lIns="0" tIns="0" rIns="0" bIns="0" rtlCol="0">
            <a:spAutoFit/>
          </a:bodyPr>
          <a:lstStyle/>
          <a:p>
            <a:pPr algn="l"/>
            <a:r>
              <a:rPr lang="en-US" sz="2000" b="1" dirty="0">
                <a:solidFill>
                  <a:srgbClr val="00B050"/>
                </a:solidFill>
              </a:rPr>
              <a:t>Old pattern </a:t>
            </a:r>
          </a:p>
        </p:txBody>
      </p:sp>
      <p:sp>
        <p:nvSpPr>
          <p:cNvPr id="3" name="Rectangle: Rounded Corners 2">
            <a:extLst>
              <a:ext uri="{FF2B5EF4-FFF2-40B4-BE49-F238E27FC236}">
                <a16:creationId xmlns:a16="http://schemas.microsoft.com/office/drawing/2014/main" id="{E9FDEF26-4025-9F1A-F25C-6066D887A3FE}"/>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171480011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08455" y="233508"/>
            <a:ext cx="11975090" cy="553998"/>
          </a:xfrm>
        </p:spPr>
        <p:txBody>
          <a:bodyPr>
            <a:normAutofit/>
          </a:bodyPr>
          <a:lstStyle/>
          <a:p>
            <a:r>
              <a:rPr lang="en-US" sz="2200" dirty="0">
                <a:solidFill>
                  <a:srgbClr val="00B050"/>
                </a:solidFill>
              </a:rPr>
              <a:t>#1 Virtual data warehousing : </a:t>
            </a:r>
            <a:r>
              <a:rPr lang="en-US" sz="2200" dirty="0"/>
              <a:t>Synapse Link (BYOL) </a:t>
            </a:r>
            <a:r>
              <a:rPr lang="en-US" sz="2200" dirty="0">
                <a:solidFill>
                  <a:srgbClr val="00B050"/>
                </a:solidFill>
              </a:rPr>
              <a:t>with Synapse Spark &amp; Serverless </a:t>
            </a:r>
            <a:endParaRPr lang="en-US" sz="2800" dirty="0">
              <a:solidFill>
                <a:srgbClr val="00B050"/>
              </a:solidFill>
            </a:endParaRPr>
          </a:p>
        </p:txBody>
      </p:sp>
      <p:pic>
        <p:nvPicPr>
          <p:cNvPr id="13" name="Picture 12">
            <a:extLst>
              <a:ext uri="{FF2B5EF4-FFF2-40B4-BE49-F238E27FC236}">
                <a16:creationId xmlns:a16="http://schemas.microsoft.com/office/drawing/2014/main" id="{6FBD1E2F-06EB-CC42-E8B3-A96FEB287D37}"/>
              </a:ext>
            </a:extLst>
          </p:cNvPr>
          <p:cNvPicPr>
            <a:picLocks noChangeAspect="1"/>
          </p:cNvPicPr>
          <p:nvPr/>
        </p:nvPicPr>
        <p:blipFill>
          <a:blip r:embed="rId3"/>
          <a:stretch>
            <a:fillRect/>
          </a:stretch>
        </p:blipFill>
        <p:spPr>
          <a:xfrm>
            <a:off x="360221" y="1105937"/>
            <a:ext cx="10497044" cy="5212181"/>
          </a:xfrm>
          <a:prstGeom prst="rect">
            <a:avLst/>
          </a:prstGeom>
          <a:ln>
            <a:solidFill>
              <a:srgbClr val="00B050"/>
            </a:solidFill>
          </a:ln>
        </p:spPr>
      </p:pic>
      <p:sp>
        <p:nvSpPr>
          <p:cNvPr id="3" name="Rectangle: Rounded Corners 2">
            <a:extLst>
              <a:ext uri="{FF2B5EF4-FFF2-40B4-BE49-F238E27FC236}">
                <a16:creationId xmlns:a16="http://schemas.microsoft.com/office/drawing/2014/main" id="{96890446-7780-F9B2-E0C9-7BDC8CAB88DD}"/>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5" name="TextBox 4">
            <a:extLst>
              <a:ext uri="{FF2B5EF4-FFF2-40B4-BE49-F238E27FC236}">
                <a16:creationId xmlns:a16="http://schemas.microsoft.com/office/drawing/2014/main" id="{C5FF9179-3913-ED08-DB8C-DE2EE7C011CD}"/>
              </a:ext>
            </a:extLst>
          </p:cNvPr>
          <p:cNvSpPr txBox="1"/>
          <p:nvPr/>
        </p:nvSpPr>
        <p:spPr>
          <a:xfrm>
            <a:off x="266700" y="6439826"/>
            <a:ext cx="6776884" cy="369332"/>
          </a:xfrm>
          <a:prstGeom prst="rect">
            <a:avLst/>
          </a:prstGeom>
          <a:noFill/>
        </p:spPr>
        <p:txBody>
          <a:bodyPr wrap="square">
            <a:spAutoFit/>
          </a:bodyPr>
          <a:lstStyle/>
          <a:p>
            <a:pPr algn="l"/>
            <a:r>
              <a:rPr lang="en-US" b="1" dirty="0">
                <a:solidFill>
                  <a:srgbClr val="00B050"/>
                </a:solidFill>
              </a:rPr>
              <a:t>New pattern with Synapse Analytics</a:t>
            </a:r>
            <a:endParaRPr lang="en-US" sz="1800" b="1" dirty="0">
              <a:solidFill>
                <a:srgbClr val="00B050"/>
              </a:solidFill>
            </a:endParaRPr>
          </a:p>
        </p:txBody>
      </p:sp>
    </p:spTree>
    <p:extLst>
      <p:ext uri="{BB962C8B-B14F-4D97-AF65-F5344CB8AC3E}">
        <p14:creationId xmlns:p14="http://schemas.microsoft.com/office/powerpoint/2010/main" val="230685692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5629-B63C-6F3A-1541-E40D1C46D940}"/>
              </a:ext>
            </a:extLst>
          </p:cNvPr>
          <p:cNvSpPr>
            <a:spLocks noGrp="1"/>
          </p:cNvSpPr>
          <p:nvPr>
            <p:ph type="title"/>
          </p:nvPr>
        </p:nvSpPr>
        <p:spPr>
          <a:xfrm>
            <a:off x="0" y="0"/>
            <a:ext cx="11018520" cy="307777"/>
          </a:xfrm>
        </p:spPr>
        <p:txBody>
          <a:bodyPr/>
          <a:lstStyle/>
          <a:p>
            <a:r>
              <a:rPr lang="en-NZ" sz="2000" dirty="0"/>
              <a:t>Step-by-step: Transition virtual </a:t>
            </a:r>
            <a:r>
              <a:rPr lang="en-NZ" sz="2000" dirty="0" err="1"/>
              <a:t>datawarehousing</a:t>
            </a:r>
            <a:r>
              <a:rPr lang="en-NZ" sz="2000" dirty="0"/>
              <a:t> using Synapse Spark +Serverless</a:t>
            </a:r>
          </a:p>
        </p:txBody>
      </p:sp>
      <p:graphicFrame>
        <p:nvGraphicFramePr>
          <p:cNvPr id="3" name="Table 2">
            <a:extLst>
              <a:ext uri="{FF2B5EF4-FFF2-40B4-BE49-F238E27FC236}">
                <a16:creationId xmlns:a16="http://schemas.microsoft.com/office/drawing/2014/main" id="{2E85ABE1-082A-53A8-CB6A-800D9C7CC222}"/>
              </a:ext>
            </a:extLst>
          </p:cNvPr>
          <p:cNvGraphicFramePr>
            <a:graphicFrameLocks noGrp="1"/>
          </p:cNvGraphicFramePr>
          <p:nvPr>
            <p:extLst>
              <p:ext uri="{D42A27DB-BD31-4B8C-83A1-F6EECF244321}">
                <p14:modId xmlns:p14="http://schemas.microsoft.com/office/powerpoint/2010/main" val="1872572569"/>
              </p:ext>
            </p:extLst>
          </p:nvPr>
        </p:nvGraphicFramePr>
        <p:xfrm>
          <a:off x="80919" y="1021413"/>
          <a:ext cx="5130661" cy="2288469"/>
        </p:xfrm>
        <a:graphic>
          <a:graphicData uri="http://schemas.openxmlformats.org/drawingml/2006/table">
            <a:tbl>
              <a:tblPr firstRow="1" bandRow="1">
                <a:tableStyleId>{5C22544A-7EE6-4342-B048-85BDC9FD1C3A}</a:tableStyleId>
              </a:tblPr>
              <a:tblGrid>
                <a:gridCol w="5130661">
                  <a:extLst>
                    <a:ext uri="{9D8B030D-6E8A-4147-A177-3AD203B41FA5}">
                      <a16:colId xmlns:a16="http://schemas.microsoft.com/office/drawing/2014/main" val="2667459472"/>
                    </a:ext>
                  </a:extLst>
                </a:gridCol>
              </a:tblGrid>
              <a:tr h="396813">
                <a:tc>
                  <a:txBody>
                    <a:bodyPr/>
                    <a:lstStyle/>
                    <a:p>
                      <a:r>
                        <a:rPr lang="en-NZ" sz="1400" dirty="0"/>
                        <a:t>Prerequisites</a:t>
                      </a:r>
                    </a:p>
                  </a:txBody>
                  <a:tcPr/>
                </a:tc>
                <a:extLst>
                  <a:ext uri="{0D108BD9-81ED-4DB2-BD59-A6C34878D82A}">
                    <a16:rowId xmlns:a16="http://schemas.microsoft.com/office/drawing/2014/main" val="55391098"/>
                  </a:ext>
                </a:extLst>
              </a:tr>
              <a:tr h="782754">
                <a:tc>
                  <a:txBody>
                    <a:bodyPr/>
                    <a:lstStyle/>
                    <a:p>
                      <a:r>
                        <a:rPr lang="en-NZ" sz="1400" dirty="0"/>
                        <a:t>Extract Synapse serverless objects, use </a:t>
                      </a:r>
                      <a:r>
                        <a:rPr lang="en-US" sz="1400" dirty="0">
                          <a:hlinkClick r:id="rId3"/>
                        </a:rPr>
                        <a:t>SSDT</a:t>
                      </a:r>
                      <a:r>
                        <a:rPr lang="en-US" sz="1400" dirty="0"/>
                        <a:t> tool to automate.</a:t>
                      </a:r>
                    </a:p>
                    <a:p>
                      <a:r>
                        <a:rPr lang="en-NZ" sz="1400" dirty="0"/>
                        <a:t>(Other than F&amp;O tables views created by </a:t>
                      </a:r>
                      <a:r>
                        <a:rPr lang="en-NZ" sz="1400" dirty="0" err="1"/>
                        <a:t>CDMUtil</a:t>
                      </a:r>
                      <a:r>
                        <a:rPr lang="en-NZ" sz="1400" dirty="0"/>
                        <a:t>) </a:t>
                      </a:r>
                    </a:p>
                  </a:txBody>
                  <a:tcPr/>
                </a:tc>
                <a:extLst>
                  <a:ext uri="{0D108BD9-81ED-4DB2-BD59-A6C34878D82A}">
                    <a16:rowId xmlns:a16="http://schemas.microsoft.com/office/drawing/2014/main" val="4179234750"/>
                  </a:ext>
                </a:extLst>
              </a:tr>
              <a:tr h="554451">
                <a:tc>
                  <a:txBody>
                    <a:bodyPr/>
                    <a:lstStyle/>
                    <a:p>
                      <a:r>
                        <a:rPr lang="en-NZ" sz="1400" dirty="0"/>
                        <a:t>Setup Synapse Link for finance and operations apps data: </a:t>
                      </a:r>
                      <a:r>
                        <a:rPr lang="en-GB" sz="1400" dirty="0">
                          <a:hlinkClick r:id="rId4"/>
                        </a:rPr>
                        <a:t>Link</a:t>
                      </a:r>
                      <a:endParaRPr lang="en-NZ" sz="1400" dirty="0"/>
                    </a:p>
                  </a:txBody>
                  <a:tcPr/>
                </a:tc>
                <a:extLst>
                  <a:ext uri="{0D108BD9-81ED-4DB2-BD59-A6C34878D82A}">
                    <a16:rowId xmlns:a16="http://schemas.microsoft.com/office/drawing/2014/main" val="152763214"/>
                  </a:ext>
                </a:extLst>
              </a:tr>
              <a:tr h="554451">
                <a:tc>
                  <a:txBody>
                    <a:bodyPr/>
                    <a:lstStyle/>
                    <a:p>
                      <a:r>
                        <a:rPr lang="en-NZ" sz="1400" dirty="0"/>
                        <a:t>Configure Azure Synapse Workspace and Spark Pool </a:t>
                      </a:r>
                      <a:r>
                        <a:rPr lang="en-US" sz="1400" dirty="0">
                          <a:hlinkClick r:id="rId5"/>
                        </a:rPr>
                        <a:t>Link</a:t>
                      </a:r>
                      <a:endParaRPr lang="en-NZ" sz="1400" dirty="0"/>
                    </a:p>
                  </a:txBody>
                  <a:tcPr/>
                </a:tc>
                <a:extLst>
                  <a:ext uri="{0D108BD9-81ED-4DB2-BD59-A6C34878D82A}">
                    <a16:rowId xmlns:a16="http://schemas.microsoft.com/office/drawing/2014/main" val="3050541041"/>
                  </a:ext>
                </a:extLst>
              </a:tr>
            </a:tbl>
          </a:graphicData>
        </a:graphic>
      </p:graphicFrame>
      <p:sp>
        <p:nvSpPr>
          <p:cNvPr id="5" name="Title 1">
            <a:extLst>
              <a:ext uri="{FF2B5EF4-FFF2-40B4-BE49-F238E27FC236}">
                <a16:creationId xmlns:a16="http://schemas.microsoft.com/office/drawing/2014/main" id="{E1F04AC6-7DE0-9AA7-D68F-6DDEB62BB882}"/>
              </a:ext>
            </a:extLst>
          </p:cNvPr>
          <p:cNvSpPr txBox="1">
            <a:spLocks/>
          </p:cNvSpPr>
          <p:nvPr/>
        </p:nvSpPr>
        <p:spPr>
          <a:xfrm>
            <a:off x="291381" y="5087179"/>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dirty="0"/>
              <a:t>Considerations</a:t>
            </a:r>
          </a:p>
        </p:txBody>
      </p:sp>
      <p:graphicFrame>
        <p:nvGraphicFramePr>
          <p:cNvPr id="6" name="Table 5">
            <a:extLst>
              <a:ext uri="{FF2B5EF4-FFF2-40B4-BE49-F238E27FC236}">
                <a16:creationId xmlns:a16="http://schemas.microsoft.com/office/drawing/2014/main" id="{0C79C75A-186A-0E1B-9FFB-5AF1A5C1992E}"/>
              </a:ext>
            </a:extLst>
          </p:cNvPr>
          <p:cNvGraphicFramePr>
            <a:graphicFrameLocks noGrp="1"/>
          </p:cNvGraphicFramePr>
          <p:nvPr>
            <p:extLst>
              <p:ext uri="{D42A27DB-BD31-4B8C-83A1-F6EECF244321}">
                <p14:modId xmlns:p14="http://schemas.microsoft.com/office/powerpoint/2010/main" val="321057942"/>
              </p:ext>
            </p:extLst>
          </p:nvPr>
        </p:nvGraphicFramePr>
        <p:xfrm>
          <a:off x="5283229" y="1021413"/>
          <a:ext cx="5332963" cy="2288470"/>
        </p:xfrm>
        <a:graphic>
          <a:graphicData uri="http://schemas.openxmlformats.org/drawingml/2006/table">
            <a:tbl>
              <a:tblPr firstRow="1" bandRow="1">
                <a:tableStyleId>{5C22544A-7EE6-4342-B048-85BDC9FD1C3A}</a:tableStyleId>
              </a:tblPr>
              <a:tblGrid>
                <a:gridCol w="472090">
                  <a:extLst>
                    <a:ext uri="{9D8B030D-6E8A-4147-A177-3AD203B41FA5}">
                      <a16:colId xmlns:a16="http://schemas.microsoft.com/office/drawing/2014/main" val="1921697237"/>
                    </a:ext>
                  </a:extLst>
                </a:gridCol>
                <a:gridCol w="4860873">
                  <a:extLst>
                    <a:ext uri="{9D8B030D-6E8A-4147-A177-3AD203B41FA5}">
                      <a16:colId xmlns:a16="http://schemas.microsoft.com/office/drawing/2014/main" val="2667459472"/>
                    </a:ext>
                  </a:extLst>
                </a:gridCol>
              </a:tblGrid>
              <a:tr h="310960">
                <a:tc>
                  <a:txBody>
                    <a:bodyPr/>
                    <a:lstStyle/>
                    <a:p>
                      <a:r>
                        <a:rPr lang="en-NZ" sz="1400" dirty="0"/>
                        <a:t>#</a:t>
                      </a:r>
                    </a:p>
                  </a:txBody>
                  <a:tcPr/>
                </a:tc>
                <a:tc>
                  <a:txBody>
                    <a:bodyPr/>
                    <a:lstStyle/>
                    <a:p>
                      <a:r>
                        <a:rPr lang="en-NZ" sz="1400" dirty="0"/>
                        <a:t>Steps</a:t>
                      </a:r>
                    </a:p>
                  </a:txBody>
                  <a:tcPr/>
                </a:tc>
                <a:extLst>
                  <a:ext uri="{0D108BD9-81ED-4DB2-BD59-A6C34878D82A}">
                    <a16:rowId xmlns:a16="http://schemas.microsoft.com/office/drawing/2014/main" val="55391098"/>
                  </a:ext>
                </a:extLst>
              </a:tr>
              <a:tr h="310960">
                <a:tc>
                  <a:txBody>
                    <a:bodyPr/>
                    <a:lstStyle/>
                    <a:p>
                      <a:r>
                        <a:rPr lang="en-NZ" sz="1400" b="0" dirty="0"/>
                        <a:t>1</a:t>
                      </a:r>
                    </a:p>
                  </a:txBody>
                  <a:tcPr/>
                </a:tc>
                <a:tc>
                  <a:txBody>
                    <a:bodyPr/>
                    <a:lstStyle/>
                    <a:p>
                      <a:r>
                        <a:rPr lang="en-NZ" sz="1400" dirty="0"/>
                        <a:t>Create a new SQL database in Azure Synapse Serverless. </a:t>
                      </a:r>
                      <a:endParaRPr lang="en-NZ" sz="1400" b="1" dirty="0"/>
                    </a:p>
                  </a:txBody>
                  <a:tcPr/>
                </a:tc>
                <a:extLst>
                  <a:ext uri="{0D108BD9-81ED-4DB2-BD59-A6C34878D82A}">
                    <a16:rowId xmlns:a16="http://schemas.microsoft.com/office/drawing/2014/main" val="3883180354"/>
                  </a:ext>
                </a:extLst>
              </a:tr>
              <a:tr h="310960">
                <a:tc>
                  <a:txBody>
                    <a:bodyPr/>
                    <a:lstStyle/>
                    <a:p>
                      <a:r>
                        <a:rPr lang="en-NZ" sz="1400" b="0" dirty="0"/>
                        <a:t>2</a:t>
                      </a:r>
                    </a:p>
                  </a:txBody>
                  <a:tcPr/>
                </a:tc>
                <a:tc>
                  <a:txBody>
                    <a:bodyPr/>
                    <a:lstStyle/>
                    <a:p>
                      <a:r>
                        <a:rPr lang="en-NZ" sz="1400" dirty="0"/>
                        <a:t>Create VIEWs in the new database for tables/entities. </a:t>
                      </a:r>
                      <a:endParaRPr lang="en-NZ" sz="1400" b="1" dirty="0"/>
                    </a:p>
                  </a:txBody>
                  <a:tcPr/>
                </a:tc>
                <a:extLst>
                  <a:ext uri="{0D108BD9-81ED-4DB2-BD59-A6C34878D82A}">
                    <a16:rowId xmlns:a16="http://schemas.microsoft.com/office/drawing/2014/main" val="4228964903"/>
                  </a:ext>
                </a:extLst>
              </a:tr>
              <a:tr h="310960">
                <a:tc>
                  <a:txBody>
                    <a:bodyPr/>
                    <a:lstStyle/>
                    <a:p>
                      <a:r>
                        <a:rPr lang="en-NZ" sz="1400" b="0" dirty="0"/>
                        <a:t>3</a:t>
                      </a:r>
                    </a:p>
                  </a:txBody>
                  <a:tcPr/>
                </a:tc>
                <a:tc>
                  <a:txBody>
                    <a:bodyPr/>
                    <a:lstStyle/>
                    <a:p>
                      <a:r>
                        <a:rPr lang="en-NZ" sz="1400" b="0" dirty="0"/>
                        <a:t>Deploy additional objects on new database</a:t>
                      </a:r>
                    </a:p>
                  </a:txBody>
                  <a:tcPr/>
                </a:tc>
                <a:extLst>
                  <a:ext uri="{0D108BD9-81ED-4DB2-BD59-A6C34878D82A}">
                    <a16:rowId xmlns:a16="http://schemas.microsoft.com/office/drawing/2014/main" val="3256984191"/>
                  </a:ext>
                </a:extLst>
              </a:tr>
              <a:tr h="476723">
                <a:tc>
                  <a:txBody>
                    <a:bodyPr/>
                    <a:lstStyle/>
                    <a:p>
                      <a:r>
                        <a:rPr lang="en-NZ" sz="1400" b="0" dirty="0"/>
                        <a:t>4</a:t>
                      </a:r>
                    </a:p>
                  </a:txBody>
                  <a:tcPr/>
                </a:tc>
                <a:tc>
                  <a:txBody>
                    <a:bodyPr/>
                    <a:lstStyle/>
                    <a:p>
                      <a:r>
                        <a:rPr lang="en-NZ" sz="1400" b="0" dirty="0"/>
                        <a:t>Update downstream applications to new serverless db.</a:t>
                      </a:r>
                    </a:p>
                  </a:txBody>
                  <a:tcPr/>
                </a:tc>
                <a:extLst>
                  <a:ext uri="{0D108BD9-81ED-4DB2-BD59-A6C34878D82A}">
                    <a16:rowId xmlns:a16="http://schemas.microsoft.com/office/drawing/2014/main" val="2869453570"/>
                  </a:ext>
                </a:extLst>
              </a:tr>
              <a:tr h="567907">
                <a:tc>
                  <a:txBody>
                    <a:bodyPr/>
                    <a:lstStyle/>
                    <a:p>
                      <a:r>
                        <a:rPr lang="en-NZ" sz="1400" b="0" dirty="0"/>
                        <a:t>5</a:t>
                      </a:r>
                    </a:p>
                  </a:txBody>
                  <a:tcPr/>
                </a:tc>
                <a:tc>
                  <a:txBody>
                    <a:bodyPr/>
                    <a:lstStyle/>
                    <a:p>
                      <a:r>
                        <a:rPr lang="en-NZ" sz="1400" b="0" dirty="0"/>
                        <a:t>Validate end-to-end solution</a:t>
                      </a:r>
                    </a:p>
                  </a:txBody>
                  <a:tcPr/>
                </a:tc>
                <a:extLst>
                  <a:ext uri="{0D108BD9-81ED-4DB2-BD59-A6C34878D82A}">
                    <a16:rowId xmlns:a16="http://schemas.microsoft.com/office/drawing/2014/main" val="3249795613"/>
                  </a:ext>
                </a:extLst>
              </a:tr>
            </a:tbl>
          </a:graphicData>
        </a:graphic>
      </p:graphicFrame>
      <p:sp>
        <p:nvSpPr>
          <p:cNvPr id="7" name="TextBox 6">
            <a:extLst>
              <a:ext uri="{FF2B5EF4-FFF2-40B4-BE49-F238E27FC236}">
                <a16:creationId xmlns:a16="http://schemas.microsoft.com/office/drawing/2014/main" id="{A6D6BFCC-1D35-20F7-941D-7C7ABD936CB1}"/>
              </a:ext>
            </a:extLst>
          </p:cNvPr>
          <p:cNvSpPr txBox="1"/>
          <p:nvPr/>
        </p:nvSpPr>
        <p:spPr>
          <a:xfrm>
            <a:off x="350537" y="5594596"/>
            <a:ext cx="10522694" cy="646331"/>
          </a:xfrm>
          <a:prstGeom prst="rect">
            <a:avLst/>
          </a:prstGeom>
          <a:noFill/>
        </p:spPr>
        <p:txBody>
          <a:bodyPr wrap="square" lIns="0" tIns="0" rIns="0" bIns="0" rtlCol="0">
            <a:spAutoFit/>
          </a:bodyPr>
          <a:lstStyle/>
          <a:p>
            <a:pPr algn="l"/>
            <a:r>
              <a:rPr lang="en-NZ" sz="1400" dirty="0"/>
              <a:t>When creating the VIEWs within the serverless database you can add audit column names as those in the Export to data lake feature, this will reduce the effort on updating pipelines etc… that use those columns.</a:t>
            </a:r>
          </a:p>
          <a:p>
            <a:pPr algn="l"/>
            <a:endParaRPr lang="en-NZ" sz="1400" dirty="0"/>
          </a:p>
        </p:txBody>
      </p:sp>
      <p:sp>
        <p:nvSpPr>
          <p:cNvPr id="4" name="Rectangle: Rounded Corners 3">
            <a:extLst>
              <a:ext uri="{FF2B5EF4-FFF2-40B4-BE49-F238E27FC236}">
                <a16:creationId xmlns:a16="http://schemas.microsoft.com/office/drawing/2014/main" id="{EEC40034-1EF2-E644-0578-8CC126B928D6}"/>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8" name="Title 1">
            <a:extLst>
              <a:ext uri="{FF2B5EF4-FFF2-40B4-BE49-F238E27FC236}">
                <a16:creationId xmlns:a16="http://schemas.microsoft.com/office/drawing/2014/main" id="{0E89FAE9-4ADD-535F-B428-64460A3E7A19}"/>
              </a:ext>
            </a:extLst>
          </p:cNvPr>
          <p:cNvSpPr txBox="1">
            <a:spLocks/>
          </p:cNvSpPr>
          <p:nvPr/>
        </p:nvSpPr>
        <p:spPr>
          <a:xfrm>
            <a:off x="-96277" y="4023518"/>
            <a:ext cx="363737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dirty="0"/>
              <a:t>Tool to get started quickly:</a:t>
            </a:r>
          </a:p>
        </p:txBody>
      </p:sp>
    </p:spTree>
    <p:extLst>
      <p:ext uri="{BB962C8B-B14F-4D97-AF65-F5344CB8AC3E}">
        <p14:creationId xmlns:p14="http://schemas.microsoft.com/office/powerpoint/2010/main" val="403790913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ADBE3D3-B782-D7D4-F5A6-DF5A95457A05}"/>
              </a:ext>
            </a:extLst>
          </p:cNvPr>
          <p:cNvSpPr txBox="1">
            <a:spLocks/>
          </p:cNvSpPr>
          <p:nvPr/>
        </p:nvSpPr>
        <p:spPr>
          <a:xfrm>
            <a:off x="108455" y="88382"/>
            <a:ext cx="11975090" cy="55399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000">
                <a:solidFill>
                  <a:srgbClr val="00B050"/>
                </a:solidFill>
              </a:rPr>
              <a:t>#1 Virtual data warehousing: </a:t>
            </a:r>
            <a:r>
              <a:rPr lang="en-US" sz="2000"/>
              <a:t>Microsoft </a:t>
            </a:r>
            <a:r>
              <a:rPr lang="en-US" sz="2000" err="1"/>
              <a:t>OneLake</a:t>
            </a:r>
            <a:r>
              <a:rPr lang="en-US" sz="2000"/>
              <a:t>, </a:t>
            </a:r>
            <a:r>
              <a:rPr lang="en-US" sz="2000">
                <a:solidFill>
                  <a:srgbClr val="00B050"/>
                </a:solidFill>
              </a:rPr>
              <a:t>with Microsoft Fabric</a:t>
            </a:r>
          </a:p>
        </p:txBody>
      </p:sp>
      <p:pic>
        <p:nvPicPr>
          <p:cNvPr id="4" name="Picture 3">
            <a:extLst>
              <a:ext uri="{FF2B5EF4-FFF2-40B4-BE49-F238E27FC236}">
                <a16:creationId xmlns:a16="http://schemas.microsoft.com/office/drawing/2014/main" id="{0C8910A7-1938-BC31-2C6B-10BBE9FD2F58}"/>
              </a:ext>
            </a:extLst>
          </p:cNvPr>
          <p:cNvPicPr>
            <a:picLocks noChangeAspect="1"/>
          </p:cNvPicPr>
          <p:nvPr/>
        </p:nvPicPr>
        <p:blipFill>
          <a:blip r:embed="rId3"/>
          <a:stretch>
            <a:fillRect/>
          </a:stretch>
        </p:blipFill>
        <p:spPr>
          <a:xfrm>
            <a:off x="182400" y="824920"/>
            <a:ext cx="5565258" cy="2727308"/>
          </a:xfrm>
          <a:prstGeom prst="rect">
            <a:avLst/>
          </a:prstGeom>
          <a:ln>
            <a:solidFill>
              <a:srgbClr val="00B050"/>
            </a:solidFill>
          </a:ln>
        </p:spPr>
      </p:pic>
      <p:sp>
        <p:nvSpPr>
          <p:cNvPr id="2" name="Rectangle 1">
            <a:extLst>
              <a:ext uri="{FF2B5EF4-FFF2-40B4-BE49-F238E27FC236}">
                <a16:creationId xmlns:a16="http://schemas.microsoft.com/office/drawing/2014/main" id="{BC315BA3-B3D9-05DD-C398-A0B1F11FA1A1}"/>
              </a:ext>
            </a:extLst>
          </p:cNvPr>
          <p:cNvSpPr/>
          <p:nvPr/>
        </p:nvSpPr>
        <p:spPr bwMode="auto">
          <a:xfrm>
            <a:off x="1453949" y="2009280"/>
            <a:ext cx="1141583" cy="3694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000" dirty="0">
                <a:solidFill>
                  <a:schemeClr val="tx1"/>
                </a:solidFill>
                <a:ea typeface="Segoe UI" pitchFamily="34" charset="0"/>
                <a:cs typeface="Segoe UI" pitchFamily="34" charset="0"/>
              </a:rPr>
              <a:t>Link to Fabric</a:t>
            </a:r>
          </a:p>
        </p:txBody>
      </p:sp>
      <p:sp>
        <p:nvSpPr>
          <p:cNvPr id="5" name="Rectangle: Rounded Corners 4">
            <a:extLst>
              <a:ext uri="{FF2B5EF4-FFF2-40B4-BE49-F238E27FC236}">
                <a16:creationId xmlns:a16="http://schemas.microsoft.com/office/drawing/2014/main" id="{B2509AA7-4DFA-4EDD-DA69-3452048169FD}"/>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6" name="Picture 5">
            <a:extLst>
              <a:ext uri="{FF2B5EF4-FFF2-40B4-BE49-F238E27FC236}">
                <a16:creationId xmlns:a16="http://schemas.microsoft.com/office/drawing/2014/main" id="{25E06120-A4B7-10E4-1629-351F89638E4A}"/>
              </a:ext>
            </a:extLst>
          </p:cNvPr>
          <p:cNvPicPr>
            <a:picLocks noChangeAspect="1"/>
          </p:cNvPicPr>
          <p:nvPr/>
        </p:nvPicPr>
        <p:blipFill>
          <a:blip r:embed="rId4"/>
          <a:stretch>
            <a:fillRect/>
          </a:stretch>
        </p:blipFill>
        <p:spPr>
          <a:xfrm>
            <a:off x="4566301" y="3635982"/>
            <a:ext cx="6832546" cy="2600112"/>
          </a:xfrm>
          <a:prstGeom prst="rect">
            <a:avLst/>
          </a:prstGeom>
          <a:ln>
            <a:solidFill>
              <a:srgbClr val="00B050"/>
            </a:solidFill>
          </a:ln>
        </p:spPr>
      </p:pic>
      <p:sp>
        <p:nvSpPr>
          <p:cNvPr id="7" name="TextBox 6">
            <a:extLst>
              <a:ext uri="{FF2B5EF4-FFF2-40B4-BE49-F238E27FC236}">
                <a16:creationId xmlns:a16="http://schemas.microsoft.com/office/drawing/2014/main" id="{9FF3981B-23F7-C9A0-318B-6D5941534CAA}"/>
              </a:ext>
            </a:extLst>
          </p:cNvPr>
          <p:cNvSpPr txBox="1"/>
          <p:nvPr/>
        </p:nvSpPr>
        <p:spPr>
          <a:xfrm>
            <a:off x="266700" y="6439826"/>
            <a:ext cx="6776884" cy="369332"/>
          </a:xfrm>
          <a:prstGeom prst="rect">
            <a:avLst/>
          </a:prstGeom>
          <a:noFill/>
        </p:spPr>
        <p:txBody>
          <a:bodyPr wrap="square">
            <a:spAutoFit/>
          </a:bodyPr>
          <a:lstStyle/>
          <a:p>
            <a:pPr algn="l"/>
            <a:r>
              <a:rPr lang="en-US" b="1" dirty="0">
                <a:solidFill>
                  <a:srgbClr val="00B050"/>
                </a:solidFill>
              </a:rPr>
              <a:t>New pattern with Microsoft Fabric</a:t>
            </a:r>
            <a:endParaRPr lang="en-US" sz="1800" b="1" dirty="0">
              <a:solidFill>
                <a:srgbClr val="00B050"/>
              </a:solidFill>
            </a:endParaRPr>
          </a:p>
        </p:txBody>
      </p:sp>
    </p:spTree>
    <p:extLst>
      <p:ext uri="{BB962C8B-B14F-4D97-AF65-F5344CB8AC3E}">
        <p14:creationId xmlns:p14="http://schemas.microsoft.com/office/powerpoint/2010/main" val="74417310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lue house on top of the lake">
            <a:extLst>
              <a:ext uri="{FF2B5EF4-FFF2-40B4-BE49-F238E27FC236}">
                <a16:creationId xmlns:a16="http://schemas.microsoft.com/office/drawing/2014/main" id="{B57765B3-A908-7ACE-C2D5-6B1B0723274A}"/>
              </a:ext>
            </a:extLst>
          </p:cNvPr>
          <p:cNvPicPr>
            <a:picLocks noChangeAspect="1"/>
          </p:cNvPicPr>
          <p:nvPr/>
        </p:nvPicPr>
        <p:blipFill rotWithShape="1">
          <a:blip r:embed="rId2"/>
          <a:srcRect t="15094"/>
          <a:stretch/>
        </p:blipFill>
        <p:spPr>
          <a:xfrm>
            <a:off x="20" y="10"/>
            <a:ext cx="12191980" cy="6857990"/>
          </a:xfrm>
          <a:prstGeom prst="rect">
            <a:avLst/>
          </a:prstGeom>
          <a:noFill/>
        </p:spPr>
      </p:pic>
      <p:sp>
        <p:nvSpPr>
          <p:cNvPr id="2" name="Title 1">
            <a:extLst>
              <a:ext uri="{FF2B5EF4-FFF2-40B4-BE49-F238E27FC236}">
                <a16:creationId xmlns:a16="http://schemas.microsoft.com/office/drawing/2014/main" id="{DB176CF4-798E-1E12-C0C1-704CC5BFE54D}"/>
              </a:ext>
            </a:extLst>
          </p:cNvPr>
          <p:cNvSpPr>
            <a:spLocks noGrp="1"/>
          </p:cNvSpPr>
          <p:nvPr>
            <p:ph type="title"/>
          </p:nvPr>
        </p:nvSpPr>
        <p:spPr>
          <a:xfrm>
            <a:off x="-3" y="0"/>
            <a:ext cx="5669280" cy="6858000"/>
          </a:xfrm>
        </p:spPr>
        <p:txBody>
          <a:bodyPr wrap="square" anchor="ctr">
            <a:normAutofit/>
          </a:bodyPr>
          <a:lstStyle/>
          <a:p>
            <a:r>
              <a:rPr lang="en-NZ"/>
              <a:t>Lakehouse architecture migration path</a:t>
            </a:r>
          </a:p>
        </p:txBody>
      </p:sp>
    </p:spTree>
    <p:extLst>
      <p:ext uri="{BB962C8B-B14F-4D97-AF65-F5344CB8AC3E}">
        <p14:creationId xmlns:p14="http://schemas.microsoft.com/office/powerpoint/2010/main" val="327496224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EBBAC-3D78-73EC-33D3-7C049413A6F8}"/>
              </a:ext>
            </a:extLst>
          </p:cNvPr>
          <p:cNvSpPr>
            <a:spLocks noGrp="1"/>
          </p:cNvSpPr>
          <p:nvPr>
            <p:ph type="title"/>
          </p:nvPr>
        </p:nvSpPr>
        <p:spPr>
          <a:xfrm>
            <a:off x="585216" y="2309812"/>
            <a:ext cx="3182027" cy="553998"/>
          </a:xfrm>
        </p:spPr>
        <p:txBody>
          <a:bodyPr/>
          <a:lstStyle/>
          <a:p>
            <a:r>
              <a:rPr lang="en-US"/>
              <a:t>Agenda</a:t>
            </a:r>
          </a:p>
        </p:txBody>
      </p:sp>
      <p:sp>
        <p:nvSpPr>
          <p:cNvPr id="5" name="Text Placeholder 4">
            <a:extLst>
              <a:ext uri="{FF2B5EF4-FFF2-40B4-BE49-F238E27FC236}">
                <a16:creationId xmlns:a16="http://schemas.microsoft.com/office/drawing/2014/main" id="{A9B9E749-2F9D-CFFD-055C-5F454ADF7F47}"/>
              </a:ext>
            </a:extLst>
          </p:cNvPr>
          <p:cNvSpPr>
            <a:spLocks noGrp="1"/>
          </p:cNvSpPr>
          <p:nvPr>
            <p:ph type="body" sz="quarter" idx="11"/>
          </p:nvPr>
        </p:nvSpPr>
        <p:spPr>
          <a:xfrm>
            <a:off x="4354523" y="2309812"/>
            <a:ext cx="7451995" cy="3098284"/>
          </a:xfrm>
        </p:spPr>
        <p:txBody>
          <a:bodyPr/>
          <a:lstStyle/>
          <a:p>
            <a:pPr marL="457200" indent="-457200">
              <a:buFont typeface="+mj-lt"/>
              <a:buAutoNum type="arabicPeriod"/>
            </a:pPr>
            <a:r>
              <a:rPr lang="en-US" sz="2400" dirty="0"/>
              <a:t>What is Synapse Link for Dataverse</a:t>
            </a:r>
          </a:p>
          <a:p>
            <a:pPr marL="457200" indent="-457200">
              <a:buFont typeface="+mj-lt"/>
              <a:buAutoNum type="arabicPeriod"/>
            </a:pPr>
            <a:r>
              <a:rPr lang="en-US" sz="2400" dirty="0"/>
              <a:t>What is links to Microsoft Fabric</a:t>
            </a:r>
          </a:p>
          <a:p>
            <a:pPr marL="457200" indent="-457200">
              <a:buFont typeface="+mj-lt"/>
              <a:buAutoNum type="arabicPeriod"/>
            </a:pPr>
            <a:r>
              <a:rPr lang="en-US" sz="2400" dirty="0"/>
              <a:t>Transitioning from Export to data lake </a:t>
            </a:r>
          </a:p>
          <a:p>
            <a:pPr marL="457200" indent="-457200">
              <a:buFont typeface="+mj-lt"/>
              <a:buAutoNum type="arabicPeriod"/>
            </a:pPr>
            <a:r>
              <a:rPr lang="en-US" sz="2400" dirty="0"/>
              <a:t>Architecture pattern &amp; transition guidance</a:t>
            </a:r>
          </a:p>
          <a:p>
            <a:pPr marL="457200" indent="-457200">
              <a:buFont typeface="+mj-lt"/>
              <a:buAutoNum type="arabicPeriod"/>
            </a:pPr>
            <a:r>
              <a:rPr lang="en-US" sz="2400" dirty="0"/>
              <a:t>Additional resources</a:t>
            </a:r>
          </a:p>
          <a:p>
            <a:pPr marL="457200" indent="-457200">
              <a:buFont typeface="+mj-lt"/>
              <a:buAutoNum type="arabicPeriod"/>
            </a:pPr>
            <a:endParaRPr lang="en-US" sz="2400" dirty="0"/>
          </a:p>
        </p:txBody>
      </p:sp>
    </p:spTree>
    <p:extLst>
      <p:ext uri="{BB962C8B-B14F-4D97-AF65-F5344CB8AC3E}">
        <p14:creationId xmlns:p14="http://schemas.microsoft.com/office/powerpoint/2010/main" val="6995290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53649" y="41293"/>
            <a:ext cx="12217014" cy="729673"/>
          </a:xfrm>
        </p:spPr>
        <p:txBody>
          <a:bodyPr>
            <a:noAutofit/>
          </a:bodyPr>
          <a:lstStyle/>
          <a:p>
            <a:r>
              <a:rPr lang="en-US" sz="2400">
                <a:solidFill>
                  <a:srgbClr val="FF0000"/>
                </a:solidFill>
              </a:rPr>
              <a:t>#2  Lakehouse : </a:t>
            </a:r>
            <a:r>
              <a:rPr lang="en-US" sz="2400"/>
              <a:t>Synapse Link/Export to Data lake, </a:t>
            </a:r>
            <a:r>
              <a:rPr lang="en-US" sz="2400">
                <a:solidFill>
                  <a:srgbClr val="FF0000"/>
                </a:solidFill>
              </a:rPr>
              <a:t>with Synapse Spark &amp; Serverless </a:t>
            </a:r>
          </a:p>
        </p:txBody>
      </p:sp>
      <p:sp>
        <p:nvSpPr>
          <p:cNvPr id="24" name="TextBox 23">
            <a:extLst>
              <a:ext uri="{FF2B5EF4-FFF2-40B4-BE49-F238E27FC236}">
                <a16:creationId xmlns:a16="http://schemas.microsoft.com/office/drawing/2014/main" id="{29E18F1B-3690-7861-D606-87E00FFB031F}"/>
              </a:ext>
            </a:extLst>
          </p:cNvPr>
          <p:cNvSpPr txBox="1"/>
          <p:nvPr/>
        </p:nvSpPr>
        <p:spPr>
          <a:xfrm>
            <a:off x="135685" y="6269453"/>
            <a:ext cx="1378904" cy="307777"/>
          </a:xfrm>
          <a:prstGeom prst="rect">
            <a:avLst/>
          </a:prstGeom>
          <a:noFill/>
        </p:spPr>
        <p:txBody>
          <a:bodyPr wrap="none" lIns="0" tIns="0" rIns="0" bIns="0" rtlCol="0">
            <a:spAutoFit/>
          </a:bodyPr>
          <a:lstStyle/>
          <a:p>
            <a:pPr algn="l"/>
            <a:r>
              <a:rPr lang="en-US" sz="2000" b="1" dirty="0">
                <a:solidFill>
                  <a:srgbClr val="FF0000"/>
                </a:solidFill>
              </a:rPr>
              <a:t>Old pattern </a:t>
            </a:r>
          </a:p>
        </p:txBody>
      </p:sp>
      <p:pic>
        <p:nvPicPr>
          <p:cNvPr id="12" name="Picture 11">
            <a:extLst>
              <a:ext uri="{FF2B5EF4-FFF2-40B4-BE49-F238E27FC236}">
                <a16:creationId xmlns:a16="http://schemas.microsoft.com/office/drawing/2014/main" id="{9AF388CF-9F27-3910-1F21-FE1AFEDEC44C}"/>
              </a:ext>
            </a:extLst>
          </p:cNvPr>
          <p:cNvPicPr>
            <a:picLocks noChangeAspect="1"/>
          </p:cNvPicPr>
          <p:nvPr/>
        </p:nvPicPr>
        <p:blipFill>
          <a:blip r:embed="rId3"/>
          <a:stretch>
            <a:fillRect/>
          </a:stretch>
        </p:blipFill>
        <p:spPr>
          <a:xfrm>
            <a:off x="485874" y="1323146"/>
            <a:ext cx="11220251" cy="4211707"/>
          </a:xfrm>
          <a:prstGeom prst="rect">
            <a:avLst/>
          </a:prstGeom>
          <a:ln>
            <a:solidFill>
              <a:srgbClr val="FF0000"/>
            </a:solidFill>
          </a:ln>
        </p:spPr>
      </p:pic>
      <p:sp>
        <p:nvSpPr>
          <p:cNvPr id="3" name="Rectangle: Rounded Corners 2">
            <a:extLst>
              <a:ext uri="{FF2B5EF4-FFF2-40B4-BE49-F238E27FC236}">
                <a16:creationId xmlns:a16="http://schemas.microsoft.com/office/drawing/2014/main" id="{0EA3E81F-D8FD-620B-F669-B0959790607E}"/>
              </a:ext>
            </a:extLst>
          </p:cNvPr>
          <p:cNvSpPr/>
          <p:nvPr/>
        </p:nvSpPr>
        <p:spPr>
          <a:xfrm>
            <a:off x="11652735" y="1"/>
            <a:ext cx="540210" cy="6858000"/>
          </a:xfrm>
          <a:prstGeom prst="roundRect">
            <a:avLst/>
          </a:prstGeom>
          <a:solidFill>
            <a:srgbClr val="C00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7360759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545917" cy="729673"/>
          </a:xfrm>
        </p:spPr>
        <p:txBody>
          <a:bodyPr>
            <a:normAutofit/>
          </a:bodyPr>
          <a:lstStyle/>
          <a:p>
            <a:r>
              <a:rPr lang="en-US" sz="2400">
                <a:solidFill>
                  <a:srgbClr val="FF0000"/>
                </a:solidFill>
              </a:rPr>
              <a:t>#2  Lakehouse : </a:t>
            </a:r>
            <a:r>
              <a:rPr lang="en-US" sz="2400"/>
              <a:t>Synapse Link (BYOL), </a:t>
            </a:r>
            <a:r>
              <a:rPr lang="en-US" sz="2400">
                <a:solidFill>
                  <a:srgbClr val="FF0000"/>
                </a:solidFill>
              </a:rPr>
              <a:t>with Synapse Spark and Serverless </a:t>
            </a:r>
          </a:p>
        </p:txBody>
      </p:sp>
      <p:pic>
        <p:nvPicPr>
          <p:cNvPr id="8" name="Picture 7">
            <a:extLst>
              <a:ext uri="{FF2B5EF4-FFF2-40B4-BE49-F238E27FC236}">
                <a16:creationId xmlns:a16="http://schemas.microsoft.com/office/drawing/2014/main" id="{789AD02A-4B78-0388-9967-E14CA23BD8F8}"/>
              </a:ext>
            </a:extLst>
          </p:cNvPr>
          <p:cNvPicPr>
            <a:picLocks noChangeAspect="1"/>
          </p:cNvPicPr>
          <p:nvPr/>
        </p:nvPicPr>
        <p:blipFill>
          <a:blip r:embed="rId3"/>
          <a:stretch>
            <a:fillRect/>
          </a:stretch>
        </p:blipFill>
        <p:spPr>
          <a:xfrm>
            <a:off x="646083" y="1017143"/>
            <a:ext cx="11048872" cy="4889671"/>
          </a:xfrm>
          <a:prstGeom prst="rect">
            <a:avLst/>
          </a:prstGeom>
          <a:ln>
            <a:solidFill>
              <a:srgbClr val="FF0000"/>
            </a:solidFill>
          </a:ln>
        </p:spPr>
      </p:pic>
      <p:sp>
        <p:nvSpPr>
          <p:cNvPr id="3" name="Rectangle: Rounded Corners 2">
            <a:extLst>
              <a:ext uri="{FF2B5EF4-FFF2-40B4-BE49-F238E27FC236}">
                <a16:creationId xmlns:a16="http://schemas.microsoft.com/office/drawing/2014/main" id="{76347F66-9AF8-327C-7EFD-FDB54376A5FC}"/>
              </a:ext>
            </a:extLst>
          </p:cNvPr>
          <p:cNvSpPr/>
          <p:nvPr/>
        </p:nvSpPr>
        <p:spPr>
          <a:xfrm>
            <a:off x="11652735" y="1"/>
            <a:ext cx="540210" cy="6858000"/>
          </a:xfrm>
          <a:prstGeom prst="roundRect">
            <a:avLst/>
          </a:prstGeom>
          <a:solidFill>
            <a:srgbClr val="C00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4" name="TextBox 3">
            <a:extLst>
              <a:ext uri="{FF2B5EF4-FFF2-40B4-BE49-F238E27FC236}">
                <a16:creationId xmlns:a16="http://schemas.microsoft.com/office/drawing/2014/main" id="{8D20648F-3932-2FC9-ED78-25854040AB10}"/>
              </a:ext>
            </a:extLst>
          </p:cNvPr>
          <p:cNvSpPr txBox="1"/>
          <p:nvPr/>
        </p:nvSpPr>
        <p:spPr>
          <a:xfrm>
            <a:off x="135685" y="6269453"/>
            <a:ext cx="4229235" cy="307777"/>
          </a:xfrm>
          <a:prstGeom prst="rect">
            <a:avLst/>
          </a:prstGeom>
          <a:noFill/>
        </p:spPr>
        <p:txBody>
          <a:bodyPr wrap="none" lIns="0" tIns="0" rIns="0" bIns="0" rtlCol="0">
            <a:spAutoFit/>
          </a:bodyPr>
          <a:lstStyle/>
          <a:p>
            <a:pPr algn="l"/>
            <a:r>
              <a:rPr lang="en-US" sz="2000" b="1" dirty="0">
                <a:solidFill>
                  <a:srgbClr val="FF0000"/>
                </a:solidFill>
              </a:rPr>
              <a:t>New pattern with Synapse Analytics </a:t>
            </a:r>
          </a:p>
        </p:txBody>
      </p:sp>
    </p:spTree>
    <p:extLst>
      <p:ext uri="{BB962C8B-B14F-4D97-AF65-F5344CB8AC3E}">
        <p14:creationId xmlns:p14="http://schemas.microsoft.com/office/powerpoint/2010/main" val="2672580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0515600" cy="729673"/>
          </a:xfrm>
        </p:spPr>
        <p:txBody>
          <a:bodyPr>
            <a:normAutofit/>
          </a:bodyPr>
          <a:lstStyle/>
          <a:p>
            <a:r>
              <a:rPr lang="en-US" sz="2800">
                <a:solidFill>
                  <a:srgbClr val="FF0000"/>
                </a:solidFill>
              </a:rPr>
              <a:t>#2  Lakehouse : </a:t>
            </a:r>
            <a:r>
              <a:rPr lang="en-US" sz="2800"/>
              <a:t>Microsoft </a:t>
            </a:r>
            <a:r>
              <a:rPr lang="en-US" sz="2800" err="1"/>
              <a:t>OneLake</a:t>
            </a:r>
            <a:r>
              <a:rPr lang="en-US" sz="2800"/>
              <a:t>,</a:t>
            </a:r>
            <a:r>
              <a:rPr lang="en-US" sz="2800">
                <a:solidFill>
                  <a:srgbClr val="FF0000"/>
                </a:solidFill>
              </a:rPr>
              <a:t> with Fabric </a:t>
            </a:r>
          </a:p>
        </p:txBody>
      </p:sp>
      <p:grpSp>
        <p:nvGrpSpPr>
          <p:cNvPr id="6" name="Group 5">
            <a:extLst>
              <a:ext uri="{FF2B5EF4-FFF2-40B4-BE49-F238E27FC236}">
                <a16:creationId xmlns:a16="http://schemas.microsoft.com/office/drawing/2014/main" id="{D5C0197B-DBC3-77FD-344D-69AE5F4954DD}"/>
              </a:ext>
            </a:extLst>
          </p:cNvPr>
          <p:cNvGrpSpPr/>
          <p:nvPr/>
        </p:nvGrpSpPr>
        <p:grpSpPr>
          <a:xfrm>
            <a:off x="468098" y="1198374"/>
            <a:ext cx="5560621" cy="2716934"/>
            <a:chOff x="5091214" y="3265714"/>
            <a:chExt cx="5560621" cy="2716934"/>
          </a:xfrm>
        </p:grpSpPr>
        <p:pic>
          <p:nvPicPr>
            <p:cNvPr id="4" name="Picture 3">
              <a:extLst>
                <a:ext uri="{FF2B5EF4-FFF2-40B4-BE49-F238E27FC236}">
                  <a16:creationId xmlns:a16="http://schemas.microsoft.com/office/drawing/2014/main" id="{A19A35BF-AB67-B02D-3785-8DD9E7CB80EE}"/>
                </a:ext>
              </a:extLst>
            </p:cNvPr>
            <p:cNvPicPr>
              <a:picLocks noChangeAspect="1"/>
            </p:cNvPicPr>
            <p:nvPr/>
          </p:nvPicPr>
          <p:blipFill>
            <a:blip r:embed="rId3"/>
            <a:stretch>
              <a:fillRect/>
            </a:stretch>
          </p:blipFill>
          <p:spPr>
            <a:xfrm>
              <a:off x="5091214" y="3265714"/>
              <a:ext cx="5560621" cy="2716934"/>
            </a:xfrm>
            <a:prstGeom prst="rect">
              <a:avLst/>
            </a:prstGeom>
            <a:ln>
              <a:solidFill>
                <a:srgbClr val="FF0000"/>
              </a:solidFill>
            </a:ln>
          </p:spPr>
        </p:pic>
        <p:sp>
          <p:nvSpPr>
            <p:cNvPr id="3" name="Rectangle 2">
              <a:extLst>
                <a:ext uri="{FF2B5EF4-FFF2-40B4-BE49-F238E27FC236}">
                  <a16:creationId xmlns:a16="http://schemas.microsoft.com/office/drawing/2014/main" id="{C7461172-9DB6-DE6B-78A3-2CF39A50212C}"/>
                </a:ext>
              </a:extLst>
            </p:cNvPr>
            <p:cNvSpPr/>
            <p:nvPr/>
          </p:nvSpPr>
          <p:spPr bwMode="auto">
            <a:xfrm>
              <a:off x="6321285" y="4486807"/>
              <a:ext cx="1039350" cy="266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900" dirty="0">
                  <a:solidFill>
                    <a:schemeClr val="tx1"/>
                  </a:solidFill>
                  <a:ea typeface="Segoe UI" pitchFamily="34" charset="0"/>
                  <a:cs typeface="Segoe UI" pitchFamily="34" charset="0"/>
                </a:rPr>
                <a:t>Link to Fabric</a:t>
              </a:r>
            </a:p>
          </p:txBody>
        </p:sp>
      </p:grpSp>
      <p:sp>
        <p:nvSpPr>
          <p:cNvPr id="5" name="Rectangle: Rounded Corners 4">
            <a:extLst>
              <a:ext uri="{FF2B5EF4-FFF2-40B4-BE49-F238E27FC236}">
                <a16:creationId xmlns:a16="http://schemas.microsoft.com/office/drawing/2014/main" id="{26E4D8B9-7CDA-A5B0-33F4-14D4AD60DB43}"/>
              </a:ext>
            </a:extLst>
          </p:cNvPr>
          <p:cNvSpPr/>
          <p:nvPr/>
        </p:nvSpPr>
        <p:spPr>
          <a:xfrm>
            <a:off x="11652735" y="1"/>
            <a:ext cx="540210" cy="6858000"/>
          </a:xfrm>
          <a:prstGeom prst="roundRect">
            <a:avLst/>
          </a:prstGeom>
          <a:solidFill>
            <a:srgbClr val="C0000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7" name="Picture 6">
            <a:extLst>
              <a:ext uri="{FF2B5EF4-FFF2-40B4-BE49-F238E27FC236}">
                <a16:creationId xmlns:a16="http://schemas.microsoft.com/office/drawing/2014/main" id="{5A2F1588-8A65-03DF-96A9-246A3C881AB8}"/>
              </a:ext>
            </a:extLst>
          </p:cNvPr>
          <p:cNvPicPr>
            <a:picLocks noChangeAspect="1"/>
          </p:cNvPicPr>
          <p:nvPr/>
        </p:nvPicPr>
        <p:blipFill>
          <a:blip r:embed="rId4"/>
          <a:stretch>
            <a:fillRect/>
          </a:stretch>
        </p:blipFill>
        <p:spPr>
          <a:xfrm>
            <a:off x="4361090" y="3998370"/>
            <a:ext cx="6899759" cy="2672099"/>
          </a:xfrm>
          <a:prstGeom prst="rect">
            <a:avLst/>
          </a:prstGeom>
          <a:ln>
            <a:solidFill>
              <a:srgbClr val="FF0000"/>
            </a:solidFill>
          </a:ln>
        </p:spPr>
      </p:pic>
      <p:sp>
        <p:nvSpPr>
          <p:cNvPr id="8" name="TextBox 7">
            <a:extLst>
              <a:ext uri="{FF2B5EF4-FFF2-40B4-BE49-F238E27FC236}">
                <a16:creationId xmlns:a16="http://schemas.microsoft.com/office/drawing/2014/main" id="{F1A1C204-A200-326C-C38D-76846A0B10E4}"/>
              </a:ext>
            </a:extLst>
          </p:cNvPr>
          <p:cNvSpPr txBox="1"/>
          <p:nvPr/>
        </p:nvSpPr>
        <p:spPr>
          <a:xfrm>
            <a:off x="135685" y="6269453"/>
            <a:ext cx="4086760" cy="307777"/>
          </a:xfrm>
          <a:prstGeom prst="rect">
            <a:avLst/>
          </a:prstGeom>
          <a:noFill/>
        </p:spPr>
        <p:txBody>
          <a:bodyPr wrap="none" lIns="0" tIns="0" rIns="0" bIns="0" rtlCol="0">
            <a:spAutoFit/>
          </a:bodyPr>
          <a:lstStyle/>
          <a:p>
            <a:pPr algn="l"/>
            <a:r>
              <a:rPr lang="en-US" sz="2000" b="1" dirty="0">
                <a:solidFill>
                  <a:srgbClr val="FF0000"/>
                </a:solidFill>
              </a:rPr>
              <a:t>New pattern with Microsoft Fabric </a:t>
            </a:r>
          </a:p>
        </p:txBody>
      </p:sp>
    </p:spTree>
    <p:extLst>
      <p:ext uri="{BB962C8B-B14F-4D97-AF65-F5344CB8AC3E}">
        <p14:creationId xmlns:p14="http://schemas.microsoft.com/office/powerpoint/2010/main" val="8521571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4" name="Picture 3" descr="Cloud shaped hard drive with cables">
            <a:extLst>
              <a:ext uri="{FF2B5EF4-FFF2-40B4-BE49-F238E27FC236}">
                <a16:creationId xmlns:a16="http://schemas.microsoft.com/office/drawing/2014/main" id="{62F1D0A1-199A-8160-2038-FECC9AE61CC0}"/>
              </a:ext>
            </a:extLst>
          </p:cNvPr>
          <p:cNvPicPr>
            <a:picLocks noChangeAspect="1"/>
          </p:cNvPicPr>
          <p:nvPr/>
        </p:nvPicPr>
        <p:blipFill rotWithShape="1">
          <a:blip r:embed="rId2">
            <a:alphaModFix amt="60000"/>
          </a:blip>
          <a:srcRect t="1747"/>
          <a:stretch/>
        </p:blipFill>
        <p:spPr>
          <a:xfrm>
            <a:off x="-1" y="10"/>
            <a:ext cx="12192001" cy="6857990"/>
          </a:xfrm>
          <a:prstGeom prst="rect">
            <a:avLst/>
          </a:prstGeom>
        </p:spPr>
      </p:pic>
      <p:sp>
        <p:nvSpPr>
          <p:cNvPr id="2" name="Title 1">
            <a:extLst>
              <a:ext uri="{FF2B5EF4-FFF2-40B4-BE49-F238E27FC236}">
                <a16:creationId xmlns:a16="http://schemas.microsoft.com/office/drawing/2014/main" id="{666178EB-1EF8-EB55-DC60-088B3E84781B}"/>
              </a:ext>
            </a:extLst>
          </p:cNvPr>
          <p:cNvSpPr>
            <a:spLocks noGrp="1"/>
          </p:cNvSpPr>
          <p:nvPr>
            <p:ph type="title"/>
          </p:nvPr>
        </p:nvSpPr>
        <p:spPr>
          <a:xfrm>
            <a:off x="155029" y="210209"/>
            <a:ext cx="5825358" cy="2228191"/>
          </a:xfrm>
        </p:spPr>
        <p:txBody>
          <a:bodyPr vert="horz" lIns="91440" tIns="45720" rIns="91440" bIns="45720" rtlCol="0" anchor="b">
            <a:normAutofit/>
          </a:bodyPr>
          <a:lstStyle/>
          <a:p>
            <a:pPr algn="ctr"/>
            <a:r>
              <a:rPr lang="en-US">
                <a:solidFill>
                  <a:srgbClr val="FFFFFF"/>
                </a:solidFill>
              </a:rPr>
              <a:t>Cloud data warehousing migration path</a:t>
            </a:r>
          </a:p>
        </p:txBody>
      </p:sp>
    </p:spTree>
    <p:extLst>
      <p:ext uri="{BB962C8B-B14F-4D97-AF65-F5344CB8AC3E}">
        <p14:creationId xmlns:p14="http://schemas.microsoft.com/office/powerpoint/2010/main" val="1841816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1629044" cy="729673"/>
          </a:xfrm>
        </p:spPr>
        <p:txBody>
          <a:bodyPr>
            <a:normAutofit/>
          </a:bodyPr>
          <a:lstStyle/>
          <a:p>
            <a:r>
              <a:rPr lang="en-US" sz="2800">
                <a:solidFill>
                  <a:srgbClr val="0070C0"/>
                </a:solidFill>
              </a:rPr>
              <a:t>#3 Cloud data warehousing: </a:t>
            </a:r>
            <a:r>
              <a:rPr lang="en-US" sz="2800"/>
              <a:t>Synapse link/ Export to data lake </a:t>
            </a:r>
            <a:r>
              <a:rPr lang="en-US" sz="2800">
                <a:solidFill>
                  <a:srgbClr val="0070C0"/>
                </a:solidFill>
              </a:rPr>
              <a:t>with Synapse DW</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A8D9918-441F-7912-32B5-161C6C68FEC4}"/>
              </a:ext>
            </a:extLst>
          </p:cNvPr>
          <p:cNvPicPr>
            <a:picLocks noChangeAspect="1"/>
          </p:cNvPicPr>
          <p:nvPr/>
        </p:nvPicPr>
        <p:blipFill>
          <a:blip r:embed="rId3"/>
          <a:stretch>
            <a:fillRect/>
          </a:stretch>
        </p:blipFill>
        <p:spPr>
          <a:xfrm>
            <a:off x="307628" y="942767"/>
            <a:ext cx="11264262" cy="4589821"/>
          </a:xfrm>
          <a:prstGeom prst="rect">
            <a:avLst/>
          </a:prstGeom>
          <a:ln>
            <a:solidFill>
              <a:srgbClr val="0070C0"/>
            </a:solidFill>
          </a:ln>
        </p:spPr>
      </p:pic>
      <p:sp>
        <p:nvSpPr>
          <p:cNvPr id="3" name="TextBox 2">
            <a:extLst>
              <a:ext uri="{FF2B5EF4-FFF2-40B4-BE49-F238E27FC236}">
                <a16:creationId xmlns:a16="http://schemas.microsoft.com/office/drawing/2014/main" id="{C8D4E683-A616-0F8B-78EA-493E6C4744D7}"/>
              </a:ext>
            </a:extLst>
          </p:cNvPr>
          <p:cNvSpPr txBox="1"/>
          <p:nvPr/>
        </p:nvSpPr>
        <p:spPr>
          <a:xfrm>
            <a:off x="136236" y="6215866"/>
            <a:ext cx="1373068" cy="369332"/>
          </a:xfrm>
          <a:prstGeom prst="rect">
            <a:avLst/>
          </a:prstGeom>
          <a:noFill/>
        </p:spPr>
        <p:txBody>
          <a:bodyPr wrap="none" rtlCol="0">
            <a:spAutoFit/>
          </a:bodyPr>
          <a:lstStyle/>
          <a:p>
            <a:r>
              <a:rPr lang="en-US" b="1" dirty="0">
                <a:solidFill>
                  <a:srgbClr val="0070C0"/>
                </a:solidFill>
              </a:rPr>
              <a:t>Old pattern</a:t>
            </a:r>
          </a:p>
        </p:txBody>
      </p:sp>
      <p:sp>
        <p:nvSpPr>
          <p:cNvPr id="5" name="Rectangle: Rounded Corners 4">
            <a:extLst>
              <a:ext uri="{FF2B5EF4-FFF2-40B4-BE49-F238E27FC236}">
                <a16:creationId xmlns:a16="http://schemas.microsoft.com/office/drawing/2014/main" id="{3381778D-2BAF-A78F-1DFD-89EDC4E87370}"/>
              </a:ext>
            </a:extLst>
          </p:cNvPr>
          <p:cNvSpPr/>
          <p:nvPr/>
        </p:nvSpPr>
        <p:spPr>
          <a:xfrm>
            <a:off x="11652735" y="1"/>
            <a:ext cx="540210" cy="6858000"/>
          </a:xfrm>
          <a:prstGeom prst="roundRect">
            <a:avLst/>
          </a:pr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1104744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958134" cy="729673"/>
          </a:xfrm>
          <a:ln>
            <a:noFill/>
          </a:ln>
        </p:spPr>
        <p:txBody>
          <a:bodyPr>
            <a:noAutofit/>
          </a:bodyPr>
          <a:lstStyle/>
          <a:p>
            <a:r>
              <a:rPr lang="en-US" sz="2000" dirty="0">
                <a:solidFill>
                  <a:srgbClr val="0070C0"/>
                </a:solidFill>
              </a:rPr>
              <a:t>#3 Cloud data warehouse: </a:t>
            </a:r>
            <a:r>
              <a:rPr lang="en-US" sz="2000" dirty="0"/>
              <a:t>Synapse Link (BYOL) </a:t>
            </a:r>
            <a:r>
              <a:rPr lang="en-US" sz="2000" dirty="0">
                <a:solidFill>
                  <a:srgbClr val="0070C0"/>
                </a:solidFill>
              </a:rPr>
              <a:t>with Synapse Pipelines and Dedicated pool</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sp>
        <p:nvSpPr>
          <p:cNvPr id="3" name="Rectangle: Rounded Corners 2">
            <a:extLst>
              <a:ext uri="{FF2B5EF4-FFF2-40B4-BE49-F238E27FC236}">
                <a16:creationId xmlns:a16="http://schemas.microsoft.com/office/drawing/2014/main" id="{FCB84811-09DE-A49A-3665-C92BF25930FC}"/>
              </a:ext>
            </a:extLst>
          </p:cNvPr>
          <p:cNvSpPr/>
          <p:nvPr/>
        </p:nvSpPr>
        <p:spPr>
          <a:xfrm>
            <a:off x="11652735" y="1"/>
            <a:ext cx="540210" cy="6858000"/>
          </a:xfrm>
          <a:prstGeom prst="roundRect">
            <a:avLst/>
          </a:pr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8" name="Picture 7">
            <a:extLst>
              <a:ext uri="{FF2B5EF4-FFF2-40B4-BE49-F238E27FC236}">
                <a16:creationId xmlns:a16="http://schemas.microsoft.com/office/drawing/2014/main" id="{A6F767DA-6259-52CA-E091-5EF3689D7CEA}"/>
              </a:ext>
            </a:extLst>
          </p:cNvPr>
          <p:cNvPicPr>
            <a:picLocks noChangeAspect="1"/>
          </p:cNvPicPr>
          <p:nvPr/>
        </p:nvPicPr>
        <p:blipFill>
          <a:blip r:embed="rId3"/>
          <a:stretch>
            <a:fillRect/>
          </a:stretch>
        </p:blipFill>
        <p:spPr>
          <a:xfrm>
            <a:off x="494602" y="1130708"/>
            <a:ext cx="10099656" cy="4396321"/>
          </a:xfrm>
          <a:prstGeom prst="rect">
            <a:avLst/>
          </a:prstGeom>
        </p:spPr>
      </p:pic>
      <p:sp>
        <p:nvSpPr>
          <p:cNvPr id="9" name="TextBox 8">
            <a:extLst>
              <a:ext uri="{FF2B5EF4-FFF2-40B4-BE49-F238E27FC236}">
                <a16:creationId xmlns:a16="http://schemas.microsoft.com/office/drawing/2014/main" id="{2CB98341-0D04-22E2-98F4-EF59EDA82CD9}"/>
              </a:ext>
            </a:extLst>
          </p:cNvPr>
          <p:cNvSpPr txBox="1"/>
          <p:nvPr/>
        </p:nvSpPr>
        <p:spPr>
          <a:xfrm>
            <a:off x="136236" y="6215866"/>
            <a:ext cx="4525213" cy="369332"/>
          </a:xfrm>
          <a:prstGeom prst="rect">
            <a:avLst/>
          </a:prstGeom>
          <a:noFill/>
        </p:spPr>
        <p:txBody>
          <a:bodyPr wrap="none" rtlCol="0">
            <a:spAutoFit/>
          </a:bodyPr>
          <a:lstStyle/>
          <a:p>
            <a:r>
              <a:rPr lang="en-US" b="1" dirty="0">
                <a:solidFill>
                  <a:srgbClr val="0070C0"/>
                </a:solidFill>
              </a:rPr>
              <a:t>New pattern with Synapse dedicated pool</a:t>
            </a:r>
          </a:p>
        </p:txBody>
      </p:sp>
    </p:spTree>
    <p:extLst>
      <p:ext uri="{BB962C8B-B14F-4D97-AF65-F5344CB8AC3E}">
        <p14:creationId xmlns:p14="http://schemas.microsoft.com/office/powerpoint/2010/main" val="35009944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5" y="0"/>
            <a:ext cx="11958134" cy="729673"/>
          </a:xfrm>
          <a:ln>
            <a:noFill/>
          </a:ln>
        </p:spPr>
        <p:txBody>
          <a:bodyPr>
            <a:noAutofit/>
          </a:bodyPr>
          <a:lstStyle/>
          <a:p>
            <a:r>
              <a:rPr lang="en-US" sz="2000" dirty="0">
                <a:solidFill>
                  <a:srgbClr val="0070C0"/>
                </a:solidFill>
              </a:rPr>
              <a:t>#3 Cloud data warehouse: </a:t>
            </a:r>
            <a:r>
              <a:rPr lang="en-US" sz="2000" dirty="0"/>
              <a:t>Synapse Link (BYOL) </a:t>
            </a:r>
            <a:r>
              <a:rPr lang="en-US" sz="2000" dirty="0">
                <a:solidFill>
                  <a:srgbClr val="0070C0"/>
                </a:solidFill>
              </a:rPr>
              <a:t>with Microsoft Fabric</a:t>
            </a:r>
          </a:p>
        </p:txBody>
      </p:sp>
      <p:pic>
        <p:nvPicPr>
          <p:cNvPr id="4" name="Picture 3">
            <a:extLst>
              <a:ext uri="{FF2B5EF4-FFF2-40B4-BE49-F238E27FC236}">
                <a16:creationId xmlns:a16="http://schemas.microsoft.com/office/drawing/2014/main" id="{0F597BAB-2153-80DF-028D-5552B652BFC6}"/>
              </a:ext>
            </a:extLst>
          </p:cNvPr>
          <p:cNvPicPr>
            <a:picLocks noChangeAspect="1"/>
          </p:cNvPicPr>
          <p:nvPr/>
        </p:nvPicPr>
        <p:blipFill>
          <a:blip r:embed="rId3"/>
          <a:stretch>
            <a:fillRect/>
          </a:stretch>
        </p:blipFill>
        <p:spPr>
          <a:xfrm>
            <a:off x="136235" y="825910"/>
            <a:ext cx="6441524" cy="2494636"/>
          </a:xfrm>
          <a:prstGeom prst="rect">
            <a:avLst/>
          </a:prstGeom>
          <a:ln>
            <a:solidFill>
              <a:schemeClr val="tx2">
                <a:lumMod val="50000"/>
                <a:lumOff val="50000"/>
              </a:schemeClr>
            </a:solidFill>
          </a:ln>
        </p:spPr>
      </p:pic>
      <p:sp>
        <p:nvSpPr>
          <p:cNvPr id="3" name="Rectangle: Rounded Corners 2">
            <a:extLst>
              <a:ext uri="{FF2B5EF4-FFF2-40B4-BE49-F238E27FC236}">
                <a16:creationId xmlns:a16="http://schemas.microsoft.com/office/drawing/2014/main" id="{FCB84811-09DE-A49A-3665-C92BF25930FC}"/>
              </a:ext>
            </a:extLst>
          </p:cNvPr>
          <p:cNvSpPr/>
          <p:nvPr/>
        </p:nvSpPr>
        <p:spPr>
          <a:xfrm>
            <a:off x="11652735" y="1"/>
            <a:ext cx="540210" cy="6858000"/>
          </a:xfrm>
          <a:prstGeom prst="roundRect">
            <a:avLst/>
          </a:prstGeom>
          <a:solidFill>
            <a:srgbClr val="0070C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5" name="Picture 4">
            <a:extLst>
              <a:ext uri="{FF2B5EF4-FFF2-40B4-BE49-F238E27FC236}">
                <a16:creationId xmlns:a16="http://schemas.microsoft.com/office/drawing/2014/main" id="{284BF173-07FE-8AA6-F89E-9E9FCFB10E19}"/>
              </a:ext>
            </a:extLst>
          </p:cNvPr>
          <p:cNvPicPr>
            <a:picLocks noChangeAspect="1"/>
          </p:cNvPicPr>
          <p:nvPr/>
        </p:nvPicPr>
        <p:blipFill>
          <a:blip r:embed="rId4"/>
          <a:stretch>
            <a:fillRect/>
          </a:stretch>
        </p:blipFill>
        <p:spPr>
          <a:xfrm>
            <a:off x="5542895" y="3384455"/>
            <a:ext cx="6110189" cy="2994357"/>
          </a:xfrm>
          <a:prstGeom prst="rect">
            <a:avLst/>
          </a:prstGeom>
          <a:ln>
            <a:solidFill>
              <a:schemeClr val="tx2">
                <a:lumMod val="50000"/>
                <a:lumOff val="50000"/>
              </a:schemeClr>
            </a:solidFill>
          </a:ln>
        </p:spPr>
      </p:pic>
      <p:sp>
        <p:nvSpPr>
          <p:cNvPr id="6" name="Rectangle 5">
            <a:extLst>
              <a:ext uri="{FF2B5EF4-FFF2-40B4-BE49-F238E27FC236}">
                <a16:creationId xmlns:a16="http://schemas.microsoft.com/office/drawing/2014/main" id="{EB91A23C-1446-6D97-DA6F-4022DBBEA4FE}"/>
              </a:ext>
            </a:extLst>
          </p:cNvPr>
          <p:cNvSpPr/>
          <p:nvPr/>
        </p:nvSpPr>
        <p:spPr bwMode="auto">
          <a:xfrm>
            <a:off x="6956324" y="4704347"/>
            <a:ext cx="1101211" cy="35457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000" dirty="0">
                <a:solidFill>
                  <a:schemeClr val="tx1"/>
                </a:solidFill>
                <a:ea typeface="Segoe UI" pitchFamily="34" charset="0"/>
                <a:cs typeface="Segoe UI" pitchFamily="34" charset="0"/>
              </a:rPr>
              <a:t>Link to Fabric</a:t>
            </a:r>
          </a:p>
        </p:txBody>
      </p:sp>
      <p:sp>
        <p:nvSpPr>
          <p:cNvPr id="7" name="TextBox 6">
            <a:extLst>
              <a:ext uri="{FF2B5EF4-FFF2-40B4-BE49-F238E27FC236}">
                <a16:creationId xmlns:a16="http://schemas.microsoft.com/office/drawing/2014/main" id="{188E7197-60C5-61F1-7034-F7E8116D69F6}"/>
              </a:ext>
            </a:extLst>
          </p:cNvPr>
          <p:cNvSpPr txBox="1"/>
          <p:nvPr/>
        </p:nvSpPr>
        <p:spPr>
          <a:xfrm>
            <a:off x="136236" y="6215866"/>
            <a:ext cx="3724096" cy="369332"/>
          </a:xfrm>
          <a:prstGeom prst="rect">
            <a:avLst/>
          </a:prstGeom>
          <a:noFill/>
        </p:spPr>
        <p:txBody>
          <a:bodyPr wrap="none" rtlCol="0">
            <a:spAutoFit/>
          </a:bodyPr>
          <a:lstStyle/>
          <a:p>
            <a:r>
              <a:rPr lang="en-US" b="1" dirty="0">
                <a:solidFill>
                  <a:srgbClr val="0070C0"/>
                </a:solidFill>
              </a:rPr>
              <a:t>New pattern with Microsoft Fabric</a:t>
            </a:r>
          </a:p>
        </p:txBody>
      </p:sp>
    </p:spTree>
    <p:extLst>
      <p:ext uri="{BB962C8B-B14F-4D97-AF65-F5344CB8AC3E}">
        <p14:creationId xmlns:p14="http://schemas.microsoft.com/office/powerpoint/2010/main" val="36933258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0EB20F-6C8F-5643-B0C4-5B5367E605CF}"/>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a:solidFill>
                  <a:schemeClr val="tx1"/>
                </a:solidFill>
                <a:latin typeface="+mj-lt"/>
                <a:ea typeface="+mj-ea"/>
                <a:cs typeface="+mj-cs"/>
              </a:rPr>
              <a:t>3</a:t>
            </a:r>
            <a:r>
              <a:rPr lang="en-US" sz="4800" kern="1200" baseline="30000">
                <a:solidFill>
                  <a:schemeClr val="tx1"/>
                </a:solidFill>
                <a:latin typeface="+mj-lt"/>
                <a:ea typeface="+mj-ea"/>
                <a:cs typeface="+mj-cs"/>
              </a:rPr>
              <a:t>rd</a:t>
            </a:r>
            <a:r>
              <a:rPr lang="en-US" sz="4800" kern="1200">
                <a:solidFill>
                  <a:schemeClr val="tx1"/>
                </a:solidFill>
                <a:latin typeface="+mj-lt"/>
                <a:ea typeface="+mj-ea"/>
                <a:cs typeface="+mj-cs"/>
              </a:rPr>
              <a:t> party integration migration path</a:t>
            </a:r>
          </a:p>
        </p:txBody>
      </p:sp>
      <p:sp>
        <p:nvSpPr>
          <p:cNvPr id="26" name="Rectangle 25">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Gears">
            <a:extLst>
              <a:ext uri="{FF2B5EF4-FFF2-40B4-BE49-F238E27FC236}">
                <a16:creationId xmlns:a16="http://schemas.microsoft.com/office/drawing/2014/main" id="{ADBB40BF-7B4B-ED2F-F679-C5C10F9EF8E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73907" y="658489"/>
            <a:ext cx="5163022" cy="5163022"/>
          </a:xfrm>
          <a:prstGeom prst="rect">
            <a:avLst/>
          </a:prstGeom>
        </p:spPr>
      </p:pic>
      <p:sp>
        <p:nvSpPr>
          <p:cNvPr id="32" name="Rectangle 31">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69349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0"/>
            <a:ext cx="12294254" cy="729673"/>
          </a:xfrm>
        </p:spPr>
        <p:txBody>
          <a:bodyPr>
            <a:noAutofit/>
          </a:bodyPr>
          <a:lstStyle/>
          <a:p>
            <a:r>
              <a:rPr lang="en-US" sz="2000">
                <a:solidFill>
                  <a:srgbClr val="7030A0"/>
                </a:solidFill>
              </a:rPr>
              <a:t>#4 Integration using SQL: </a:t>
            </a:r>
            <a:r>
              <a:rPr lang="en-US" sz="2000"/>
              <a:t>Synapse Link/Export to Data lake </a:t>
            </a:r>
            <a:r>
              <a:rPr lang="en-US" sz="2000">
                <a:solidFill>
                  <a:srgbClr val="7030A0"/>
                </a:solidFill>
              </a:rPr>
              <a:t>with Azure SQL, On-prem SQL, third-party using Synapse</a:t>
            </a:r>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5" name="Picture 4">
            <a:extLst>
              <a:ext uri="{FF2B5EF4-FFF2-40B4-BE49-F238E27FC236}">
                <a16:creationId xmlns:a16="http://schemas.microsoft.com/office/drawing/2014/main" id="{7AA04E40-9F98-BA74-B8C6-FE7A6261E0CE}"/>
              </a:ext>
            </a:extLst>
          </p:cNvPr>
          <p:cNvPicPr>
            <a:picLocks noChangeAspect="1"/>
          </p:cNvPicPr>
          <p:nvPr/>
        </p:nvPicPr>
        <p:blipFill>
          <a:blip r:embed="rId3"/>
          <a:stretch>
            <a:fillRect/>
          </a:stretch>
        </p:blipFill>
        <p:spPr>
          <a:xfrm>
            <a:off x="353792" y="1085018"/>
            <a:ext cx="11285665" cy="4453934"/>
          </a:xfrm>
          <a:prstGeom prst="rect">
            <a:avLst/>
          </a:prstGeom>
          <a:ln>
            <a:solidFill>
              <a:srgbClr val="7030A0"/>
            </a:solidFill>
          </a:ln>
        </p:spPr>
      </p:pic>
      <p:sp>
        <p:nvSpPr>
          <p:cNvPr id="3" name="Rectangle: Rounded Corners 2">
            <a:extLst>
              <a:ext uri="{FF2B5EF4-FFF2-40B4-BE49-F238E27FC236}">
                <a16:creationId xmlns:a16="http://schemas.microsoft.com/office/drawing/2014/main" id="{3E63E2E5-B82E-9CA3-702B-C9D6ADD81CEE}"/>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2481577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36236" y="0"/>
            <a:ext cx="11246468" cy="729673"/>
          </a:xfrm>
        </p:spPr>
        <p:txBody>
          <a:bodyPr>
            <a:noAutofit/>
          </a:bodyPr>
          <a:lstStyle/>
          <a:p>
            <a:r>
              <a:rPr lang="en-US" sz="2000">
                <a:solidFill>
                  <a:srgbClr val="7030A0"/>
                </a:solidFill>
              </a:rPr>
              <a:t>#4 Integration using SQL: </a:t>
            </a:r>
            <a:r>
              <a:rPr lang="en-US" sz="2000"/>
              <a:t>Synapse Link - Export data to your lake </a:t>
            </a:r>
            <a:r>
              <a:rPr lang="en-US" sz="2000">
                <a:solidFill>
                  <a:srgbClr val="7030A0"/>
                </a:solidFill>
              </a:rPr>
              <a:t>with Azure SQL, On-prem SQL, third-party using Synapse</a:t>
            </a:r>
            <a:endParaRPr lang="en-US" sz="2000"/>
          </a:p>
        </p:txBody>
      </p:sp>
      <p:sp>
        <p:nvSpPr>
          <p:cNvPr id="23" name="TextBox 22">
            <a:extLst>
              <a:ext uri="{FF2B5EF4-FFF2-40B4-BE49-F238E27FC236}">
                <a16:creationId xmlns:a16="http://schemas.microsoft.com/office/drawing/2014/main" id="{C9126EA1-F1DA-4A3A-229C-39C6C48906DB}"/>
              </a:ext>
            </a:extLst>
          </p:cNvPr>
          <p:cNvSpPr txBox="1"/>
          <p:nvPr/>
        </p:nvSpPr>
        <p:spPr>
          <a:xfrm>
            <a:off x="136236" y="5036618"/>
            <a:ext cx="5686696" cy="577081"/>
          </a:xfrm>
          <a:prstGeom prst="rect">
            <a:avLst/>
          </a:prstGeom>
          <a:noFill/>
        </p:spPr>
        <p:txBody>
          <a:bodyPr wrap="square" rtlCol="0">
            <a:spAutoFit/>
          </a:bodyPr>
          <a:lstStyle/>
          <a:p>
            <a:endParaRPr lang="en-US" sz="1050"/>
          </a:p>
          <a:p>
            <a:endParaRPr lang="en-US" sz="1050"/>
          </a:p>
          <a:p>
            <a:r>
              <a:rPr lang="en-US" sz="1050"/>
              <a:t> </a:t>
            </a:r>
            <a:endParaRPr lang="en-US" sz="1400"/>
          </a:p>
        </p:txBody>
      </p:sp>
      <p:pic>
        <p:nvPicPr>
          <p:cNvPr id="4" name="Picture 3">
            <a:extLst>
              <a:ext uri="{FF2B5EF4-FFF2-40B4-BE49-F238E27FC236}">
                <a16:creationId xmlns:a16="http://schemas.microsoft.com/office/drawing/2014/main" id="{F69C0326-366E-715E-41E9-ECE6583F7E27}"/>
              </a:ext>
            </a:extLst>
          </p:cNvPr>
          <p:cNvPicPr>
            <a:picLocks noChangeAspect="1"/>
          </p:cNvPicPr>
          <p:nvPr/>
        </p:nvPicPr>
        <p:blipFill>
          <a:blip r:embed="rId3"/>
          <a:stretch>
            <a:fillRect/>
          </a:stretch>
        </p:blipFill>
        <p:spPr>
          <a:xfrm>
            <a:off x="361609" y="1061883"/>
            <a:ext cx="5235532" cy="2138517"/>
          </a:xfrm>
          <a:prstGeom prst="rect">
            <a:avLst/>
          </a:prstGeom>
          <a:ln>
            <a:solidFill>
              <a:srgbClr val="7030A0"/>
            </a:solidFill>
          </a:ln>
        </p:spPr>
      </p:pic>
      <p:sp>
        <p:nvSpPr>
          <p:cNvPr id="3" name="Rectangle: Rounded Corners 2">
            <a:extLst>
              <a:ext uri="{FF2B5EF4-FFF2-40B4-BE49-F238E27FC236}">
                <a16:creationId xmlns:a16="http://schemas.microsoft.com/office/drawing/2014/main" id="{94F9E122-1DB5-4ED7-2B45-F095710EE586}"/>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pic>
        <p:nvPicPr>
          <p:cNvPr id="6" name="Picture 5">
            <a:extLst>
              <a:ext uri="{FF2B5EF4-FFF2-40B4-BE49-F238E27FC236}">
                <a16:creationId xmlns:a16="http://schemas.microsoft.com/office/drawing/2014/main" id="{D63F8778-694F-4B6D-6669-EDB80F561A71}"/>
              </a:ext>
            </a:extLst>
          </p:cNvPr>
          <p:cNvPicPr>
            <a:picLocks noChangeAspect="1"/>
          </p:cNvPicPr>
          <p:nvPr/>
        </p:nvPicPr>
        <p:blipFill>
          <a:blip r:embed="rId4"/>
          <a:stretch>
            <a:fillRect/>
          </a:stretch>
        </p:blipFill>
        <p:spPr>
          <a:xfrm>
            <a:off x="0" y="3532610"/>
            <a:ext cx="6294943" cy="2701042"/>
          </a:xfrm>
          <a:prstGeom prst="rect">
            <a:avLst/>
          </a:prstGeom>
        </p:spPr>
      </p:pic>
      <p:pic>
        <p:nvPicPr>
          <p:cNvPr id="8" name="Picture 7">
            <a:extLst>
              <a:ext uri="{FF2B5EF4-FFF2-40B4-BE49-F238E27FC236}">
                <a16:creationId xmlns:a16="http://schemas.microsoft.com/office/drawing/2014/main" id="{1FF39116-52A9-C5E5-C081-A9457A73155F}"/>
              </a:ext>
            </a:extLst>
          </p:cNvPr>
          <p:cNvPicPr>
            <a:picLocks noChangeAspect="1"/>
          </p:cNvPicPr>
          <p:nvPr/>
        </p:nvPicPr>
        <p:blipFill>
          <a:blip r:embed="rId5"/>
          <a:stretch>
            <a:fillRect/>
          </a:stretch>
        </p:blipFill>
        <p:spPr>
          <a:xfrm>
            <a:off x="6182223" y="1671484"/>
            <a:ext cx="5419842" cy="2935748"/>
          </a:xfrm>
          <a:prstGeom prst="rect">
            <a:avLst/>
          </a:prstGeom>
        </p:spPr>
      </p:pic>
    </p:spTree>
    <p:extLst>
      <p:ext uri="{BB962C8B-B14F-4D97-AF65-F5344CB8AC3E}">
        <p14:creationId xmlns:p14="http://schemas.microsoft.com/office/powerpoint/2010/main" val="4232949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182027" cy="1107996"/>
          </a:xfrm>
        </p:spPr>
        <p:txBody>
          <a:bodyPr/>
          <a:lstStyle/>
          <a:p>
            <a:r>
              <a:rPr lang="en-US"/>
              <a:t>Synapse Link for Dataverse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242747"/>
            <a:ext cx="6667500" cy="369332"/>
          </a:xfrm>
        </p:spPr>
        <p:txBody>
          <a:bodyPr/>
          <a:lstStyle/>
          <a:p>
            <a:r>
              <a:rPr lang="en-US" sz="2400"/>
              <a:t>Unlock Dynamics data for analytics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1</a:t>
            </a:r>
          </a:p>
        </p:txBody>
      </p:sp>
    </p:spTree>
    <p:extLst>
      <p:ext uri="{BB962C8B-B14F-4D97-AF65-F5344CB8AC3E}">
        <p14:creationId xmlns:p14="http://schemas.microsoft.com/office/powerpoint/2010/main" val="241424416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E85ABE1-082A-53A8-CB6A-800D9C7CC222}"/>
              </a:ext>
            </a:extLst>
          </p:cNvPr>
          <p:cNvGraphicFramePr>
            <a:graphicFrameLocks noGrp="1"/>
          </p:cNvGraphicFramePr>
          <p:nvPr>
            <p:extLst>
              <p:ext uri="{D42A27DB-BD31-4B8C-83A1-F6EECF244321}">
                <p14:modId xmlns:p14="http://schemas.microsoft.com/office/powerpoint/2010/main" val="3195807409"/>
              </p:ext>
            </p:extLst>
          </p:nvPr>
        </p:nvGraphicFramePr>
        <p:xfrm>
          <a:off x="122416" y="1412299"/>
          <a:ext cx="4454499" cy="2215804"/>
        </p:xfrm>
        <a:graphic>
          <a:graphicData uri="http://schemas.openxmlformats.org/drawingml/2006/table">
            <a:tbl>
              <a:tblPr firstRow="1" bandRow="1">
                <a:tableStyleId>{5C22544A-7EE6-4342-B048-85BDC9FD1C3A}</a:tableStyleId>
              </a:tblPr>
              <a:tblGrid>
                <a:gridCol w="4454499">
                  <a:extLst>
                    <a:ext uri="{9D8B030D-6E8A-4147-A177-3AD203B41FA5}">
                      <a16:colId xmlns:a16="http://schemas.microsoft.com/office/drawing/2014/main" val="2667459472"/>
                    </a:ext>
                  </a:extLst>
                </a:gridCol>
              </a:tblGrid>
              <a:tr h="583948">
                <a:tc>
                  <a:txBody>
                    <a:bodyPr/>
                    <a:lstStyle/>
                    <a:p>
                      <a:r>
                        <a:rPr lang="en-NZ" sz="1400"/>
                        <a:t>Prerequisites</a:t>
                      </a:r>
                    </a:p>
                  </a:txBody>
                  <a:tcPr/>
                </a:tc>
                <a:extLst>
                  <a:ext uri="{0D108BD9-81ED-4DB2-BD59-A6C34878D82A}">
                    <a16:rowId xmlns:a16="http://schemas.microsoft.com/office/drawing/2014/main" val="55391098"/>
                  </a:ext>
                </a:extLst>
              </a:tr>
              <a:tr h="815928">
                <a:tc>
                  <a:txBody>
                    <a:bodyPr/>
                    <a:lstStyle/>
                    <a:p>
                      <a:r>
                        <a:rPr lang="en-NZ" sz="1400" dirty="0"/>
                        <a:t>Setup Synapse Link for finance and operations apps data: </a:t>
                      </a:r>
                      <a:r>
                        <a:rPr lang="en-GB" sz="1400" dirty="0">
                          <a:hlinkClick r:id="rId2"/>
                        </a:rPr>
                        <a:t>Link</a:t>
                      </a:r>
                      <a:endParaRPr lang="en-NZ" sz="1400" dirty="0"/>
                    </a:p>
                  </a:txBody>
                  <a:tcPr/>
                </a:tc>
                <a:extLst>
                  <a:ext uri="{0D108BD9-81ED-4DB2-BD59-A6C34878D82A}">
                    <a16:rowId xmlns:a16="http://schemas.microsoft.com/office/drawing/2014/main" val="3883180354"/>
                  </a:ext>
                </a:extLst>
              </a:tr>
              <a:tr h="815928">
                <a:tc>
                  <a:txBody>
                    <a:bodyPr/>
                    <a:lstStyle/>
                    <a:p>
                      <a:r>
                        <a:rPr lang="en-NZ" sz="1400" dirty="0"/>
                        <a:t>Configure for incremental folder update feature </a:t>
                      </a:r>
                      <a:r>
                        <a:rPr lang="en-US" sz="1400" dirty="0">
                          <a:hlinkClick r:id="rId3"/>
                        </a:rPr>
                        <a:t>Link</a:t>
                      </a:r>
                      <a:endParaRPr lang="en-NZ" sz="1400" b="1" dirty="0"/>
                    </a:p>
                  </a:txBody>
                  <a:tcPr/>
                </a:tc>
                <a:extLst>
                  <a:ext uri="{0D108BD9-81ED-4DB2-BD59-A6C34878D82A}">
                    <a16:rowId xmlns:a16="http://schemas.microsoft.com/office/drawing/2014/main" val="4228964903"/>
                  </a:ext>
                </a:extLst>
              </a:tr>
            </a:tbl>
          </a:graphicData>
        </a:graphic>
      </p:graphicFrame>
      <p:sp>
        <p:nvSpPr>
          <p:cNvPr id="5" name="Title 1">
            <a:extLst>
              <a:ext uri="{FF2B5EF4-FFF2-40B4-BE49-F238E27FC236}">
                <a16:creationId xmlns:a16="http://schemas.microsoft.com/office/drawing/2014/main" id="{E1F04AC6-7DE0-9AA7-D68F-6DDEB62BB882}"/>
              </a:ext>
            </a:extLst>
          </p:cNvPr>
          <p:cNvSpPr txBox="1">
            <a:spLocks/>
          </p:cNvSpPr>
          <p:nvPr/>
        </p:nvSpPr>
        <p:spPr>
          <a:xfrm>
            <a:off x="122417" y="4760909"/>
            <a:ext cx="174350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dirty="0"/>
              <a:t>Tools to help:</a:t>
            </a:r>
          </a:p>
        </p:txBody>
      </p:sp>
      <p:graphicFrame>
        <p:nvGraphicFramePr>
          <p:cNvPr id="6" name="Table 5">
            <a:extLst>
              <a:ext uri="{FF2B5EF4-FFF2-40B4-BE49-F238E27FC236}">
                <a16:creationId xmlns:a16="http://schemas.microsoft.com/office/drawing/2014/main" id="{0C79C75A-186A-0E1B-9FFB-5AF1A5C1992E}"/>
              </a:ext>
            </a:extLst>
          </p:cNvPr>
          <p:cNvGraphicFramePr>
            <a:graphicFrameLocks noGrp="1"/>
          </p:cNvGraphicFramePr>
          <p:nvPr>
            <p:extLst>
              <p:ext uri="{D42A27DB-BD31-4B8C-83A1-F6EECF244321}">
                <p14:modId xmlns:p14="http://schemas.microsoft.com/office/powerpoint/2010/main" val="1817562580"/>
              </p:ext>
            </p:extLst>
          </p:nvPr>
        </p:nvGraphicFramePr>
        <p:xfrm>
          <a:off x="4650657" y="1433706"/>
          <a:ext cx="6666269" cy="2733040"/>
        </p:xfrm>
        <a:graphic>
          <a:graphicData uri="http://schemas.openxmlformats.org/drawingml/2006/table">
            <a:tbl>
              <a:tblPr firstRow="1" bandRow="1">
                <a:tableStyleId>{5C22544A-7EE6-4342-B048-85BDC9FD1C3A}</a:tableStyleId>
              </a:tblPr>
              <a:tblGrid>
                <a:gridCol w="398208">
                  <a:extLst>
                    <a:ext uri="{9D8B030D-6E8A-4147-A177-3AD203B41FA5}">
                      <a16:colId xmlns:a16="http://schemas.microsoft.com/office/drawing/2014/main" val="2710381968"/>
                    </a:ext>
                  </a:extLst>
                </a:gridCol>
                <a:gridCol w="6268061">
                  <a:extLst>
                    <a:ext uri="{9D8B030D-6E8A-4147-A177-3AD203B41FA5}">
                      <a16:colId xmlns:a16="http://schemas.microsoft.com/office/drawing/2014/main" val="2667459472"/>
                    </a:ext>
                  </a:extLst>
                </a:gridCol>
              </a:tblGrid>
              <a:tr h="370840">
                <a:tc>
                  <a:txBody>
                    <a:bodyPr/>
                    <a:lstStyle/>
                    <a:p>
                      <a:r>
                        <a:rPr lang="en-NZ" sz="1400" dirty="0"/>
                        <a:t>#</a:t>
                      </a:r>
                    </a:p>
                  </a:txBody>
                  <a:tcPr/>
                </a:tc>
                <a:tc>
                  <a:txBody>
                    <a:bodyPr/>
                    <a:lstStyle/>
                    <a:p>
                      <a:r>
                        <a:rPr lang="en-NZ" sz="1400" dirty="0"/>
                        <a:t>Steps</a:t>
                      </a:r>
                    </a:p>
                  </a:txBody>
                  <a:tcPr/>
                </a:tc>
                <a:extLst>
                  <a:ext uri="{0D108BD9-81ED-4DB2-BD59-A6C34878D82A}">
                    <a16:rowId xmlns:a16="http://schemas.microsoft.com/office/drawing/2014/main" val="55391098"/>
                  </a:ext>
                </a:extLst>
              </a:tr>
              <a:tr h="370840">
                <a:tc>
                  <a:txBody>
                    <a:bodyPr/>
                    <a:lstStyle/>
                    <a:p>
                      <a:r>
                        <a:rPr lang="en-NZ" sz="1400" b="0" dirty="0"/>
                        <a:t>1</a:t>
                      </a:r>
                    </a:p>
                  </a:txBody>
                  <a:tcPr/>
                </a:tc>
                <a:tc>
                  <a:txBody>
                    <a:bodyPr/>
                    <a:lstStyle/>
                    <a:p>
                      <a:r>
                        <a:rPr lang="en-NZ" sz="1400" b="0" dirty="0"/>
                        <a:t>Create synapse workspace and serverless SQL database. </a:t>
                      </a:r>
                    </a:p>
                  </a:txBody>
                  <a:tcPr/>
                </a:tc>
                <a:extLst>
                  <a:ext uri="{0D108BD9-81ED-4DB2-BD59-A6C34878D82A}">
                    <a16:rowId xmlns:a16="http://schemas.microsoft.com/office/drawing/2014/main" val="3883180354"/>
                  </a:ext>
                </a:extLst>
              </a:tr>
              <a:tr h="370840">
                <a:tc>
                  <a:txBody>
                    <a:bodyPr/>
                    <a:lstStyle/>
                    <a:p>
                      <a:r>
                        <a:rPr lang="en-NZ" sz="1400" b="0" dirty="0"/>
                        <a:t>2</a:t>
                      </a:r>
                    </a:p>
                  </a:txBody>
                  <a:tcPr/>
                </a:tc>
                <a:tc>
                  <a:txBody>
                    <a:bodyPr/>
                    <a:lstStyle/>
                    <a:p>
                      <a:r>
                        <a:rPr lang="en-NZ" sz="1400" b="0" dirty="0"/>
                        <a:t>Create views on Synapse serverless </a:t>
                      </a:r>
                      <a:r>
                        <a:rPr lang="en-NZ" sz="1400" b="0" dirty="0" err="1"/>
                        <a:t>db</a:t>
                      </a:r>
                      <a:r>
                        <a:rPr lang="en-NZ" sz="1400" b="0" dirty="0"/>
                        <a:t> for table/entities on incremental folders</a:t>
                      </a:r>
                    </a:p>
                  </a:txBody>
                  <a:tcPr/>
                </a:tc>
                <a:extLst>
                  <a:ext uri="{0D108BD9-81ED-4DB2-BD59-A6C34878D82A}">
                    <a16:rowId xmlns:a16="http://schemas.microsoft.com/office/drawing/2014/main" val="4228964903"/>
                  </a:ext>
                </a:extLst>
              </a:tr>
              <a:tr h="370840">
                <a:tc>
                  <a:txBody>
                    <a:bodyPr/>
                    <a:lstStyle/>
                    <a:p>
                      <a:r>
                        <a:rPr lang="en-NZ" sz="1400" b="0" dirty="0"/>
                        <a:t>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NZ" sz="1400" b="0" dirty="0"/>
                        <a:t>Create ADF/Synapse pipeline to read new folders, copy incremental data from serverless views, de-duplicate and merge data to target database</a:t>
                      </a:r>
                    </a:p>
                    <a:p>
                      <a:endParaRPr lang="en-NZ" sz="1400" b="0" dirty="0"/>
                    </a:p>
                  </a:txBody>
                  <a:tcPr/>
                </a:tc>
                <a:extLst>
                  <a:ext uri="{0D108BD9-81ED-4DB2-BD59-A6C34878D82A}">
                    <a16:rowId xmlns:a16="http://schemas.microsoft.com/office/drawing/2014/main" val="3256984191"/>
                  </a:ext>
                </a:extLst>
              </a:tr>
              <a:tr h="370840">
                <a:tc>
                  <a:txBody>
                    <a:bodyPr/>
                    <a:lstStyle/>
                    <a:p>
                      <a:r>
                        <a:rPr lang="en-NZ" sz="1400" b="0" dirty="0"/>
                        <a:t>4</a:t>
                      </a:r>
                    </a:p>
                  </a:txBody>
                  <a:tcPr/>
                </a:tc>
                <a:tc>
                  <a:txBody>
                    <a:bodyPr/>
                    <a:lstStyle/>
                    <a:p>
                      <a:r>
                        <a:rPr lang="en-NZ" sz="1400" b="0" dirty="0"/>
                        <a:t>Schedule pipeline to periodically copy incremental data</a:t>
                      </a:r>
                    </a:p>
                  </a:txBody>
                  <a:tcPr/>
                </a:tc>
                <a:extLst>
                  <a:ext uri="{0D108BD9-81ED-4DB2-BD59-A6C34878D82A}">
                    <a16:rowId xmlns:a16="http://schemas.microsoft.com/office/drawing/2014/main" val="2869453570"/>
                  </a:ext>
                </a:extLst>
              </a:tr>
              <a:tr h="370840">
                <a:tc>
                  <a:txBody>
                    <a:bodyPr/>
                    <a:lstStyle/>
                    <a:p>
                      <a:r>
                        <a:rPr lang="en-NZ" sz="1400" b="0" dirty="0"/>
                        <a:t>5</a:t>
                      </a:r>
                    </a:p>
                  </a:txBody>
                  <a:tcPr/>
                </a:tc>
                <a:tc>
                  <a:txBody>
                    <a:bodyPr/>
                    <a:lstStyle/>
                    <a:p>
                      <a:r>
                        <a:rPr lang="en-NZ" sz="1400" b="0" dirty="0"/>
                        <a:t>Validate existing ETL logic on the target SQL database </a:t>
                      </a:r>
                    </a:p>
                  </a:txBody>
                  <a:tcPr/>
                </a:tc>
                <a:extLst>
                  <a:ext uri="{0D108BD9-81ED-4DB2-BD59-A6C34878D82A}">
                    <a16:rowId xmlns:a16="http://schemas.microsoft.com/office/drawing/2014/main" val="1785142737"/>
                  </a:ext>
                </a:extLst>
              </a:tr>
            </a:tbl>
          </a:graphicData>
        </a:graphic>
      </p:graphicFrame>
      <p:sp>
        <p:nvSpPr>
          <p:cNvPr id="4" name="Rectangle: Rounded Corners 3">
            <a:extLst>
              <a:ext uri="{FF2B5EF4-FFF2-40B4-BE49-F238E27FC236}">
                <a16:creationId xmlns:a16="http://schemas.microsoft.com/office/drawing/2014/main" id="{FB0D81D8-4542-8284-34C7-1844944EA47C}"/>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12" name="Title 1">
            <a:extLst>
              <a:ext uri="{FF2B5EF4-FFF2-40B4-BE49-F238E27FC236}">
                <a16:creationId xmlns:a16="http://schemas.microsoft.com/office/drawing/2014/main" id="{10773B15-EBA7-2D9C-989B-B1B88B38A392}"/>
              </a:ext>
            </a:extLst>
          </p:cNvPr>
          <p:cNvSpPr>
            <a:spLocks noGrp="1"/>
          </p:cNvSpPr>
          <p:nvPr>
            <p:ph type="title"/>
          </p:nvPr>
        </p:nvSpPr>
        <p:spPr>
          <a:xfrm>
            <a:off x="0" y="0"/>
            <a:ext cx="11018520" cy="307777"/>
          </a:xfrm>
        </p:spPr>
        <p:txBody>
          <a:bodyPr/>
          <a:lstStyle/>
          <a:p>
            <a:r>
              <a:rPr lang="en-NZ" sz="2000" dirty="0"/>
              <a:t>Step-by-step: Incremental data ingestion using Synapse Serverless and Pipelines</a:t>
            </a:r>
          </a:p>
        </p:txBody>
      </p:sp>
    </p:spTree>
    <p:extLst>
      <p:ext uri="{BB962C8B-B14F-4D97-AF65-F5344CB8AC3E}">
        <p14:creationId xmlns:p14="http://schemas.microsoft.com/office/powerpoint/2010/main" val="303785610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dirty="0">
                <a:ln w="3175">
                  <a:noFill/>
                </a:ln>
                <a:ea typeface="+mn-ea"/>
                <a:cs typeface="Segoe UI" pitchFamily="34" charset="0"/>
              </a:rPr>
              <a:t>Comparing  – Incremental folder vs </a:t>
            </a:r>
            <a:r>
              <a:rPr lang="en-US" sz="3600" spc="-50" dirty="0" err="1">
                <a:ln w="3175">
                  <a:noFill/>
                </a:ln>
                <a:ea typeface="+mn-ea"/>
                <a:cs typeface="Segoe UI" pitchFamily="34" charset="0"/>
              </a:rPr>
              <a:t>ChangeFeed</a:t>
            </a:r>
            <a:r>
              <a:rPr lang="en-US" sz="3600" spc="-50" dirty="0">
                <a:ln w="3175">
                  <a:noFill/>
                </a:ln>
                <a:ea typeface="+mn-ea"/>
                <a:cs typeface="Segoe UI" pitchFamily="34" charset="0"/>
              </a:rPr>
              <a:t> folder</a:t>
            </a:r>
          </a:p>
        </p:txBody>
      </p:sp>
      <p:graphicFrame>
        <p:nvGraphicFramePr>
          <p:cNvPr id="9" name="Table 8">
            <a:extLst>
              <a:ext uri="{FF2B5EF4-FFF2-40B4-BE49-F238E27FC236}">
                <a16:creationId xmlns:a16="http://schemas.microsoft.com/office/drawing/2014/main" id="{33374CAD-D133-FA08-AC15-1C902D278826}"/>
              </a:ext>
            </a:extLst>
          </p:cNvPr>
          <p:cNvGraphicFramePr>
            <a:graphicFrameLocks noGrp="1"/>
          </p:cNvGraphicFramePr>
          <p:nvPr>
            <p:extLst>
              <p:ext uri="{D42A27DB-BD31-4B8C-83A1-F6EECF244321}">
                <p14:modId xmlns:p14="http://schemas.microsoft.com/office/powerpoint/2010/main" val="3832971114"/>
              </p:ext>
            </p:extLst>
          </p:nvPr>
        </p:nvGraphicFramePr>
        <p:xfrm>
          <a:off x="317191" y="998220"/>
          <a:ext cx="10925773" cy="5318760"/>
        </p:xfrm>
        <a:graphic>
          <a:graphicData uri="http://schemas.openxmlformats.org/drawingml/2006/table">
            <a:tbl>
              <a:tblPr firstRow="1" bandRow="1">
                <a:tableStyleId>{5C22544A-7EE6-4342-B048-85BDC9FD1C3A}</a:tableStyleId>
              </a:tblPr>
              <a:tblGrid>
                <a:gridCol w="2987804">
                  <a:extLst>
                    <a:ext uri="{9D8B030D-6E8A-4147-A177-3AD203B41FA5}">
                      <a16:colId xmlns:a16="http://schemas.microsoft.com/office/drawing/2014/main" val="2335340888"/>
                    </a:ext>
                  </a:extLst>
                </a:gridCol>
                <a:gridCol w="2987804">
                  <a:extLst>
                    <a:ext uri="{9D8B030D-6E8A-4147-A177-3AD203B41FA5}">
                      <a16:colId xmlns:a16="http://schemas.microsoft.com/office/drawing/2014/main" val="3183366176"/>
                    </a:ext>
                  </a:extLst>
                </a:gridCol>
                <a:gridCol w="4950165">
                  <a:extLst>
                    <a:ext uri="{9D8B030D-6E8A-4147-A177-3AD203B41FA5}">
                      <a16:colId xmlns:a16="http://schemas.microsoft.com/office/drawing/2014/main" val="2588436573"/>
                    </a:ext>
                  </a:extLst>
                </a:gridCol>
              </a:tblGrid>
              <a:tr h="370840">
                <a:tc>
                  <a:txBody>
                    <a:bodyPr/>
                    <a:lstStyle/>
                    <a:p>
                      <a:endParaRPr lang="en-NZ"/>
                    </a:p>
                  </a:txBody>
                  <a:tcPr/>
                </a:tc>
                <a:tc>
                  <a:txBody>
                    <a:bodyPr/>
                    <a:lstStyle/>
                    <a:p>
                      <a:r>
                        <a:rPr lang="en-NZ" dirty="0" err="1"/>
                        <a:t>ChangeFeed</a:t>
                      </a:r>
                      <a:endParaRPr lang="en-NZ" dirty="0"/>
                    </a:p>
                  </a:txBody>
                  <a:tcPr/>
                </a:tc>
                <a:tc>
                  <a:txBody>
                    <a:bodyPr/>
                    <a:lstStyle/>
                    <a:p>
                      <a:r>
                        <a:rPr lang="en-NZ" dirty="0"/>
                        <a:t>Incremental</a:t>
                      </a:r>
                    </a:p>
                  </a:txBody>
                  <a:tcPr/>
                </a:tc>
                <a:extLst>
                  <a:ext uri="{0D108BD9-81ED-4DB2-BD59-A6C34878D82A}">
                    <a16:rowId xmlns:a16="http://schemas.microsoft.com/office/drawing/2014/main" val="3648553305"/>
                  </a:ext>
                </a:extLst>
              </a:tr>
              <a:tr h="370840">
                <a:tc>
                  <a:txBody>
                    <a:bodyPr/>
                    <a:lstStyle/>
                    <a:p>
                      <a:r>
                        <a:rPr lang="en-NZ" dirty="0"/>
                        <a:t>File path to schema</a:t>
                      </a:r>
                    </a:p>
                  </a:txBody>
                  <a:tcPr/>
                </a:tc>
                <a:tc>
                  <a:txBody>
                    <a:bodyPr/>
                    <a:lstStyle/>
                    <a:p>
                      <a:r>
                        <a:rPr lang="en-NZ" dirty="0"/>
                        <a:t>&lt;container&gt;/</a:t>
                      </a:r>
                      <a:r>
                        <a:rPr lang="en-NZ" dirty="0" err="1"/>
                        <a:t>ChangeFeed</a:t>
                      </a:r>
                      <a:r>
                        <a:rPr lang="en-NZ" dirty="0"/>
                        <a:t>/&lt;table name&gt;.</a:t>
                      </a:r>
                      <a:r>
                        <a:rPr lang="en-NZ" dirty="0" err="1"/>
                        <a:t>cdm.json</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&lt;container&gt;/&lt;folder name&gt;/model.json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i="1"/>
                        <a:t>Folders are named by creation timestamp ("yyyy-MM-dd'T'HH:mm:ss.SSSz") in UTC.</a:t>
                      </a:r>
                      <a:endParaRPr lang="en-NZ" i="1" dirty="0"/>
                    </a:p>
                  </a:txBody>
                  <a:tcPr/>
                </a:tc>
                <a:extLst>
                  <a:ext uri="{0D108BD9-81ED-4DB2-BD59-A6C34878D82A}">
                    <a16:rowId xmlns:a16="http://schemas.microsoft.com/office/drawing/2014/main" val="1634794711"/>
                  </a:ext>
                </a:extLst>
              </a:tr>
              <a:tr h="370840">
                <a:tc>
                  <a:txBody>
                    <a:bodyPr/>
                    <a:lstStyle/>
                    <a:p>
                      <a:r>
                        <a:rPr lang="en-NZ" dirty="0"/>
                        <a:t>File path to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&lt;container&gt;/</a:t>
                      </a:r>
                      <a:r>
                        <a:rPr lang="en-NZ" dirty="0" err="1"/>
                        <a:t>ChangeFeed</a:t>
                      </a:r>
                      <a:r>
                        <a:rPr lang="en-NZ" dirty="0"/>
                        <a:t>/&lt;table name&gt;/&lt;file name&gt;.csv</a:t>
                      </a:r>
                    </a:p>
                  </a:txBody>
                  <a:tcPr/>
                </a:tc>
                <a:tc>
                  <a:txBody>
                    <a:bodyPr/>
                    <a:lstStyle/>
                    <a:p>
                      <a:r>
                        <a:rPr lang="en-GB"/>
                        <a:t>&lt;container&gt;/&lt;folder name&gt;/&lt;table name&gt;/&lt;filename&gt;.csv</a:t>
                      </a:r>
                    </a:p>
                    <a:p>
                      <a:endParaRPr lang="en-GB" dirty="0"/>
                    </a:p>
                  </a:txBody>
                  <a:tcPr/>
                </a:tc>
                <a:extLst>
                  <a:ext uri="{0D108BD9-81ED-4DB2-BD59-A6C34878D82A}">
                    <a16:rowId xmlns:a16="http://schemas.microsoft.com/office/drawing/2014/main" val="1764758590"/>
                  </a:ext>
                </a:extLst>
              </a:tr>
              <a:tr h="370840">
                <a:tc>
                  <a:txBody>
                    <a:bodyPr/>
                    <a:lstStyle/>
                    <a:p>
                      <a:r>
                        <a:rPr lang="en-NZ" dirty="0"/>
                        <a:t>Changed data identification</a:t>
                      </a:r>
                    </a:p>
                  </a:txBody>
                  <a:tcPr/>
                </a:tc>
                <a:tc>
                  <a:txBody>
                    <a:bodyPr/>
                    <a:lstStyle/>
                    <a:p>
                      <a:r>
                        <a:rPr lang="en-NZ" dirty="0"/>
                        <a:t>Use the Modified datetime on the individual CSV files</a:t>
                      </a:r>
                    </a:p>
                  </a:txBody>
                  <a:tcPr/>
                </a:tc>
                <a:tc>
                  <a:txBody>
                    <a:bodyPr/>
                    <a:lstStyle/>
                    <a:p>
                      <a:r>
                        <a:rPr lang="en-NZ" dirty="0"/>
                        <a:t>Use the name of the folder and </a:t>
                      </a:r>
                      <a:r>
                        <a:rPr lang="en-NZ" dirty="0" err="1"/>
                        <a:t>model.json</a:t>
                      </a:r>
                      <a:r>
                        <a:rPr lang="en-NZ" dirty="0"/>
                        <a:t> size does not equal 0</a:t>
                      </a:r>
                    </a:p>
                  </a:txBody>
                  <a:tcPr/>
                </a:tc>
                <a:extLst>
                  <a:ext uri="{0D108BD9-81ED-4DB2-BD59-A6C34878D82A}">
                    <a16:rowId xmlns:a16="http://schemas.microsoft.com/office/drawing/2014/main" val="3641661021"/>
                  </a:ext>
                </a:extLst>
              </a:tr>
              <a:tr h="370840">
                <a:tc>
                  <a:txBody>
                    <a:bodyPr/>
                    <a:lstStyle/>
                    <a:p>
                      <a:r>
                        <a:rPr lang="en-NZ" dirty="0"/>
                        <a:t>Column differences</a:t>
                      </a:r>
                    </a:p>
                  </a:txBody>
                  <a:tcPr/>
                </a:tc>
                <a:tc>
                  <a:txBody>
                    <a:bodyPr/>
                    <a:lstStyle/>
                    <a:p>
                      <a:r>
                        <a:rPr lang="en-NZ" dirty="0">
                          <a:hlinkClick r:id="rId3" action="ppaction://hlinksldjump"/>
                        </a:rPr>
                        <a:t>Detailed here</a:t>
                      </a:r>
                      <a:endParaRPr lang="en-NZ" dirty="0"/>
                    </a:p>
                  </a:txBody>
                  <a:tcPr/>
                </a:tc>
                <a:tc>
                  <a:txBody>
                    <a:bodyPr/>
                    <a:lstStyle/>
                    <a:p>
                      <a:r>
                        <a:rPr lang="en-NZ" dirty="0">
                          <a:hlinkClick r:id="rId3" action="ppaction://hlinksldjump"/>
                        </a:rPr>
                        <a:t>Detailed here</a:t>
                      </a:r>
                      <a:endParaRPr lang="en-NZ" dirty="0"/>
                    </a:p>
                  </a:txBody>
                  <a:tcPr/>
                </a:tc>
                <a:extLst>
                  <a:ext uri="{0D108BD9-81ED-4DB2-BD59-A6C34878D82A}">
                    <a16:rowId xmlns:a16="http://schemas.microsoft.com/office/drawing/2014/main" val="3950074261"/>
                  </a:ext>
                </a:extLst>
              </a:tr>
              <a:tr h="370840">
                <a:tc>
                  <a:txBody>
                    <a:bodyPr/>
                    <a:lstStyle/>
                    <a:p>
                      <a:r>
                        <a:rPr lang="en-NZ"/>
                        <a:t>Full push</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a:t>Old files within &lt;container&gt;/ChangeFeed/&lt;table name&gt;/ deleted and new files created after table initialised</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All records sync’d to latest folder </a:t>
                      </a:r>
                      <a:r>
                        <a:rPr lang="en-GB" dirty="0"/>
                        <a:t>&lt;container&gt;/&lt;folder name&gt;/&lt;table name&gt;/&lt;filename&gt;.csv</a:t>
                      </a:r>
                    </a:p>
                    <a:p>
                      <a:endParaRPr lang="en-NZ" dirty="0"/>
                    </a:p>
                  </a:txBody>
                  <a:tcPr/>
                </a:tc>
                <a:extLst>
                  <a:ext uri="{0D108BD9-81ED-4DB2-BD59-A6C34878D82A}">
                    <a16:rowId xmlns:a16="http://schemas.microsoft.com/office/drawing/2014/main" val="1312215695"/>
                  </a:ext>
                </a:extLst>
              </a:tr>
              <a:tr h="370840">
                <a:tc>
                  <a:txBody>
                    <a:bodyPr/>
                    <a:lstStyle/>
                    <a:p>
                      <a:r>
                        <a:rPr lang="en-NZ" dirty="0"/>
                        <a:t>Additional details</a:t>
                      </a:r>
                    </a:p>
                  </a:txBody>
                  <a:tcPr/>
                </a:tc>
                <a:tc>
                  <a:txBody>
                    <a:bodyPr/>
                    <a:lstStyle/>
                    <a:p>
                      <a:r>
                        <a:rPr lang="en-NZ" dirty="0" err="1">
                          <a:hlinkClick r:id="rId4"/>
                        </a:rPr>
                        <a:t>ChangeFeed</a:t>
                      </a:r>
                      <a:r>
                        <a:rPr lang="en-NZ">
                          <a:hlinkClick r:id="rId4"/>
                        </a:rPr>
                        <a:t> folder feature</a:t>
                      </a:r>
                      <a:endParaRPr lang="en-NZ"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5"/>
                        </a:rPr>
                        <a:t>Incremental folder feature</a:t>
                      </a:r>
                      <a:endParaRPr lang="en-US" dirty="0"/>
                    </a:p>
                  </a:txBody>
                  <a:tcPr/>
                </a:tc>
                <a:extLst>
                  <a:ext uri="{0D108BD9-81ED-4DB2-BD59-A6C34878D82A}">
                    <a16:rowId xmlns:a16="http://schemas.microsoft.com/office/drawing/2014/main" val="3799424815"/>
                  </a:ext>
                </a:extLst>
              </a:tr>
            </a:tbl>
          </a:graphicData>
        </a:graphic>
      </p:graphicFrame>
    </p:spTree>
    <p:extLst>
      <p:ext uri="{BB962C8B-B14F-4D97-AF65-F5344CB8AC3E}">
        <p14:creationId xmlns:p14="http://schemas.microsoft.com/office/powerpoint/2010/main" val="29700709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4337EC2-DEBE-D724-7B8D-9C89FB2E51B4}"/>
              </a:ext>
            </a:extLst>
          </p:cNvPr>
          <p:cNvSpPr>
            <a:spLocks noGrp="1"/>
          </p:cNvSpPr>
          <p:nvPr>
            <p:ph type="title"/>
          </p:nvPr>
        </p:nvSpPr>
        <p:spPr>
          <a:xfrm>
            <a:off x="136235" y="0"/>
            <a:ext cx="12158019" cy="729673"/>
          </a:xfrm>
        </p:spPr>
        <p:txBody>
          <a:bodyPr>
            <a:noAutofit/>
          </a:bodyPr>
          <a:lstStyle/>
          <a:p>
            <a:r>
              <a:rPr lang="en-US" sz="2000" dirty="0">
                <a:solidFill>
                  <a:srgbClr val="00B0F0"/>
                </a:solidFill>
              </a:rPr>
              <a:t>#5 BYOD Replacement: </a:t>
            </a:r>
            <a:r>
              <a:rPr lang="en-US" sz="2000" dirty="0"/>
              <a:t>Synapse link </a:t>
            </a:r>
            <a:r>
              <a:rPr lang="en-US" sz="2000" dirty="0">
                <a:solidFill>
                  <a:srgbClr val="00B0F0"/>
                </a:solidFill>
              </a:rPr>
              <a:t>and Microsoft Fabric</a:t>
            </a:r>
          </a:p>
        </p:txBody>
      </p:sp>
      <p:pic>
        <p:nvPicPr>
          <p:cNvPr id="3" name="Picture 2">
            <a:extLst>
              <a:ext uri="{FF2B5EF4-FFF2-40B4-BE49-F238E27FC236}">
                <a16:creationId xmlns:a16="http://schemas.microsoft.com/office/drawing/2014/main" id="{B173750A-924B-5133-1458-D1CF7533F653}"/>
              </a:ext>
            </a:extLst>
          </p:cNvPr>
          <p:cNvPicPr>
            <a:picLocks noChangeAspect="1"/>
          </p:cNvPicPr>
          <p:nvPr/>
        </p:nvPicPr>
        <p:blipFill>
          <a:blip r:embed="rId2"/>
          <a:stretch>
            <a:fillRect/>
          </a:stretch>
        </p:blipFill>
        <p:spPr>
          <a:xfrm>
            <a:off x="265800" y="1060249"/>
            <a:ext cx="6351309" cy="2459698"/>
          </a:xfrm>
          <a:prstGeom prst="rect">
            <a:avLst/>
          </a:prstGeom>
          <a:ln>
            <a:solidFill>
              <a:srgbClr val="00B0F0"/>
            </a:solidFill>
          </a:ln>
        </p:spPr>
      </p:pic>
      <p:pic>
        <p:nvPicPr>
          <p:cNvPr id="2" name="Picture 1">
            <a:extLst>
              <a:ext uri="{FF2B5EF4-FFF2-40B4-BE49-F238E27FC236}">
                <a16:creationId xmlns:a16="http://schemas.microsoft.com/office/drawing/2014/main" id="{778F3C18-BD73-4D37-F654-B518E3521E81}"/>
              </a:ext>
            </a:extLst>
          </p:cNvPr>
          <p:cNvPicPr>
            <a:picLocks noChangeAspect="1"/>
          </p:cNvPicPr>
          <p:nvPr/>
        </p:nvPicPr>
        <p:blipFill>
          <a:blip r:embed="rId3"/>
          <a:stretch>
            <a:fillRect/>
          </a:stretch>
        </p:blipFill>
        <p:spPr>
          <a:xfrm>
            <a:off x="5071222" y="3583857"/>
            <a:ext cx="5908670" cy="2895601"/>
          </a:xfrm>
          <a:prstGeom prst="rect">
            <a:avLst/>
          </a:prstGeom>
          <a:ln>
            <a:solidFill>
              <a:srgbClr val="00B0F0"/>
            </a:solidFill>
          </a:ln>
        </p:spPr>
      </p:pic>
    </p:spTree>
    <p:extLst>
      <p:ext uri="{BB962C8B-B14F-4D97-AF65-F5344CB8AC3E}">
        <p14:creationId xmlns:p14="http://schemas.microsoft.com/office/powerpoint/2010/main" val="727961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Appendix</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799549"/>
            <a:ext cx="6667500" cy="1255728"/>
          </a:xfrm>
        </p:spPr>
        <p:txBody>
          <a:bodyPr/>
          <a:lstStyle/>
          <a:p>
            <a:r>
              <a:rPr lang="en-US" sz="2400"/>
              <a:t>Links to Tech talks</a:t>
            </a:r>
          </a:p>
          <a:p>
            <a:r>
              <a:rPr lang="en-US" sz="2400"/>
              <a:t>Product screen shots and details</a:t>
            </a:r>
          </a:p>
          <a:p>
            <a:r>
              <a:rPr lang="en-US" sz="2400"/>
              <a:t>Documentation </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6</a:t>
            </a:r>
          </a:p>
        </p:txBody>
      </p:sp>
    </p:spTree>
    <p:extLst>
      <p:ext uri="{BB962C8B-B14F-4D97-AF65-F5344CB8AC3E}">
        <p14:creationId xmlns:p14="http://schemas.microsoft.com/office/powerpoint/2010/main" val="177663364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76A89-CE87-95F8-FF51-1E6C4F830DFA}"/>
              </a:ext>
            </a:extLst>
          </p:cNvPr>
          <p:cNvSpPr>
            <a:spLocks noGrp="1"/>
          </p:cNvSpPr>
          <p:nvPr>
            <p:ph type="title"/>
          </p:nvPr>
        </p:nvSpPr>
        <p:spPr/>
        <p:txBody>
          <a:bodyPr/>
          <a:lstStyle/>
          <a:p>
            <a:r>
              <a:rPr lang="en-US"/>
              <a:t>Resources</a:t>
            </a:r>
          </a:p>
        </p:txBody>
      </p:sp>
      <p:sp>
        <p:nvSpPr>
          <p:cNvPr id="6" name="TextBox 5">
            <a:extLst>
              <a:ext uri="{FF2B5EF4-FFF2-40B4-BE49-F238E27FC236}">
                <a16:creationId xmlns:a16="http://schemas.microsoft.com/office/drawing/2014/main" id="{DEC0F108-55D2-67C0-3FC2-92D7D7AC5F03}"/>
              </a:ext>
            </a:extLst>
          </p:cNvPr>
          <p:cNvSpPr txBox="1"/>
          <p:nvPr/>
        </p:nvSpPr>
        <p:spPr>
          <a:xfrm>
            <a:off x="1121790" y="1640264"/>
            <a:ext cx="9585253" cy="5170646"/>
          </a:xfrm>
          <a:prstGeom prst="rect">
            <a:avLst/>
          </a:prstGeom>
          <a:noFill/>
        </p:spPr>
        <p:txBody>
          <a:bodyPr wrap="none" lIns="0" tIns="0" rIns="0" bIns="0" rtlCol="0">
            <a:spAutoFit/>
          </a:bodyPr>
          <a:lstStyle/>
          <a:p>
            <a:pPr algn="l"/>
            <a:r>
              <a:rPr lang="en-US" sz="1400" b="1">
                <a:hlinkClick r:id="rId2">
                  <a:extLst>
                    <a:ext uri="{A12FA001-AC4F-418D-AE19-62706E023703}">
                      <ahyp:hlinkClr xmlns:ahyp="http://schemas.microsoft.com/office/drawing/2018/hyperlinkcolor" val="tx"/>
                    </a:ext>
                  </a:extLst>
                </a:hlinkClick>
              </a:rPr>
              <a:t>Documentation</a:t>
            </a:r>
          </a:p>
          <a:p>
            <a:pPr algn="l"/>
            <a:endParaRPr lang="en-US" sz="1400" b="1">
              <a:hlinkClick r:id="rId2">
                <a:extLst>
                  <a:ext uri="{A12FA001-AC4F-418D-AE19-62706E023703}">
                    <ahyp:hlinkClr xmlns:ahyp="http://schemas.microsoft.com/office/drawing/2018/hyperlinkcolor" val="tx"/>
                  </a:ext>
                </a:extLst>
              </a:hlinkClick>
            </a:endParaRPr>
          </a:p>
          <a:p>
            <a:pPr marL="285750" indent="-285750" algn="l">
              <a:buFont typeface="Arial" panose="020B0604020202020204" pitchFamily="34" charset="0"/>
              <a:buChar char="•"/>
            </a:pPr>
            <a:r>
              <a:rPr lang="en-US" sz="1400">
                <a:hlinkClick r:id="rId2">
                  <a:extLst>
                    <a:ext uri="{A12FA001-AC4F-418D-AE19-62706E023703}">
                      <ahyp:hlinkClr xmlns:ahyp="http://schemas.microsoft.com/office/drawing/2018/hyperlinkcolor" val="tx"/>
                    </a:ext>
                  </a:extLst>
                </a:hlinkClick>
              </a:rPr>
              <a:t>Synapse Link </a:t>
            </a:r>
          </a:p>
          <a:p>
            <a:pPr marL="742950" lvl="1" indent="-285750">
              <a:buFont typeface="Arial" panose="020B0604020202020204" pitchFamily="34" charset="0"/>
              <a:buChar char="•"/>
            </a:pPr>
            <a:r>
              <a:rPr lang="en-US" sz="1400">
                <a:solidFill>
                  <a:srgbClr val="0078D4"/>
                </a:solidFill>
                <a:hlinkClick r:id="rId2">
                  <a:extLst>
                    <a:ext uri="{A12FA001-AC4F-418D-AE19-62706E023703}">
                      <ahyp:hlinkClr xmlns:ahyp="http://schemas.microsoft.com/office/drawing/2018/hyperlinkcolor" val="tx"/>
                    </a:ext>
                  </a:extLst>
                </a:hlinkClick>
              </a:rPr>
              <a:t>Azure Synapse Link - Power Apps | Microsoft Learn</a:t>
            </a:r>
            <a:endParaRPr lang="en-US" sz="1400">
              <a:solidFill>
                <a:srgbClr val="0078D4"/>
              </a:solidFill>
            </a:endParaRPr>
          </a:p>
          <a:p>
            <a:pPr marL="742950" lvl="1" indent="-285750">
              <a:buFont typeface="Arial" panose="020B0604020202020204" pitchFamily="34" charset="0"/>
              <a:buChar char="•"/>
            </a:pPr>
            <a:r>
              <a:rPr lang="en-US" sz="1400">
                <a:hlinkClick r:id="rId3"/>
              </a:rPr>
              <a:t>Create an Azure Synapse Link for Dataverse with your Azure Synapse Workspace - Power Apps | Microsoft Learn</a:t>
            </a:r>
            <a:endParaRPr lang="en-US" sz="1400"/>
          </a:p>
          <a:p>
            <a:pPr marL="742950" lvl="1" indent="-285750">
              <a:buFont typeface="Arial" panose="020B0604020202020204" pitchFamily="34" charset="0"/>
              <a:buChar char="•"/>
            </a:pPr>
            <a:r>
              <a:rPr lang="en-US" sz="1400">
                <a:hlinkClick r:id="rId4"/>
              </a:rPr>
              <a:t>Export Microsoft Dataverse data in Delta Lake format - Power Apps | Microsoft Learn</a:t>
            </a:r>
            <a:endParaRPr lang="en-US" sz="1400"/>
          </a:p>
          <a:p>
            <a:pPr marL="742950" lvl="1" indent="-285750">
              <a:buFont typeface="Arial" panose="020B0604020202020204" pitchFamily="34" charset="0"/>
              <a:buChar char="•"/>
            </a:pPr>
            <a:r>
              <a:rPr lang="en-US" sz="1400">
                <a:hlinkClick r:id="rId5"/>
              </a:rPr>
              <a:t>Choose finance and operations data in Azure Synapse Link for Dataverse - Power Apps | Microsoft Learn</a:t>
            </a:r>
            <a:endParaRPr lang="en-US" sz="1400"/>
          </a:p>
          <a:p>
            <a:pPr marL="742950" lvl="1" indent="-285750">
              <a:buFont typeface="Arial" panose="020B0604020202020204" pitchFamily="34" charset="0"/>
              <a:buChar char="•"/>
            </a:pPr>
            <a:r>
              <a:rPr lang="en-US" sz="1400">
                <a:hlinkClick r:id="rId6"/>
              </a:rPr>
              <a:t>Use managed identities for Azure with your Azure data lake storage - Power Apps | Microsoft Learn</a:t>
            </a:r>
            <a:endParaRPr lang="en-US" sz="1400"/>
          </a:p>
          <a:p>
            <a:pPr marL="285750" indent="-285750" algn="l">
              <a:buFont typeface="Arial" panose="020B0604020202020204" pitchFamily="34" charset="0"/>
              <a:buChar char="•"/>
            </a:pPr>
            <a:r>
              <a:rPr lang="en-US" sz="1400"/>
              <a:t>Microsoft Fabric </a:t>
            </a:r>
          </a:p>
          <a:p>
            <a:pPr marL="742950" lvl="1" indent="-285750">
              <a:buFont typeface="Arial" panose="020B0604020202020204" pitchFamily="34" charset="0"/>
              <a:buChar char="•"/>
            </a:pPr>
            <a:r>
              <a:rPr lang="en-US" sz="1400">
                <a:hlinkClick r:id="rId7"/>
              </a:rPr>
              <a:t>Dataverse direct integration with Microsoft Fabric - Power Apps | Microsoft Learn</a:t>
            </a:r>
            <a:endParaRPr lang="en-US" sz="1400">
              <a:hlinkClick r:id="rId8"/>
            </a:endParaRPr>
          </a:p>
          <a:p>
            <a:pPr marL="742950" lvl="1" indent="-285750">
              <a:buFont typeface="Arial" panose="020B0604020202020204" pitchFamily="34" charset="0"/>
              <a:buChar char="•"/>
            </a:pPr>
            <a:r>
              <a:rPr lang="en-US" sz="1400">
                <a:hlinkClick r:id="rId8"/>
              </a:rPr>
              <a:t>Microsoft Fabric documentation - Microsoft Fabric | Microsoft Learn</a:t>
            </a:r>
            <a:endParaRPr lang="en-US" sz="1400"/>
          </a:p>
          <a:p>
            <a:pPr marL="742950" lvl="1" indent="-285750">
              <a:buFont typeface="Arial" panose="020B0604020202020204" pitchFamily="34" charset="0"/>
              <a:buChar char="•"/>
            </a:pPr>
            <a:endParaRPr lang="en-US" sz="1400"/>
          </a:p>
          <a:p>
            <a:pPr marL="285750" indent="-285750">
              <a:buFont typeface="Arial" panose="020B0604020202020204" pitchFamily="34" charset="0"/>
              <a:buChar char="•"/>
            </a:pPr>
            <a:r>
              <a:rPr lang="en-US" sz="1400" b="1"/>
              <a:t>Yammer group</a:t>
            </a:r>
          </a:p>
          <a:p>
            <a:pPr marL="742950" lvl="1" indent="-285750">
              <a:buFont typeface="Arial" panose="020B0604020202020204" pitchFamily="34" charset="0"/>
              <a:buChar char="•"/>
            </a:pPr>
            <a:r>
              <a:rPr lang="en-US" sz="1400">
                <a:hlinkClick r:id="rId9"/>
              </a:rPr>
              <a:t>Viva Engage- Synapse Link for Dynamics</a:t>
            </a:r>
            <a:endParaRPr lang="en-US" sz="1400" b="1"/>
          </a:p>
          <a:p>
            <a:pPr algn="l"/>
            <a:endParaRPr lang="en-US" sz="1400"/>
          </a:p>
          <a:p>
            <a:pPr algn="l"/>
            <a:r>
              <a:rPr lang="en-US" sz="1400" b="1"/>
              <a:t>Video </a:t>
            </a:r>
          </a:p>
          <a:p>
            <a:pPr marL="285750" indent="-285750" algn="l">
              <a:buFont typeface="Arial" panose="020B0604020202020204" pitchFamily="34" charset="0"/>
              <a:buChar char="•"/>
            </a:pPr>
            <a:r>
              <a:rPr lang="en-US" sz="1400"/>
              <a:t>Dataverse </a:t>
            </a:r>
          </a:p>
          <a:p>
            <a:pPr marL="742950" lvl="1" indent="-285750">
              <a:buFont typeface="Arial" panose="020B0604020202020204" pitchFamily="34" charset="0"/>
              <a:buChar char="•"/>
            </a:pPr>
            <a:r>
              <a:rPr lang="en-US" sz="1400">
                <a:hlinkClick r:id="rId10"/>
              </a:rPr>
              <a:t>Dynamics 365 Bites - Synapse Link for finance and operations apps - Getting started (preview) | August 2023</a:t>
            </a:r>
            <a:endParaRPr lang="en-US" sz="1400"/>
          </a:p>
          <a:p>
            <a:pPr marL="742950" lvl="1" indent="-285750">
              <a:buFont typeface="Arial" panose="020B0604020202020204" pitchFamily="34" charset="0"/>
              <a:buChar char="•"/>
            </a:pPr>
            <a:r>
              <a:rPr lang="en-US" sz="1400">
                <a:hlinkClick r:id="rId11"/>
              </a:rPr>
              <a:t>(2747) Build 2023: Dataverse integration for Microsoft Fabric - YouTube</a:t>
            </a:r>
            <a:endParaRPr lang="en-US" sz="1400">
              <a:hlinkClick r:id="rId12"/>
            </a:endParaRPr>
          </a:p>
          <a:p>
            <a:pPr marL="285750" indent="-285750">
              <a:buFont typeface="Arial" panose="020B0604020202020204" pitchFamily="34" charset="0"/>
              <a:buChar char="•"/>
            </a:pPr>
            <a:r>
              <a:rPr lang="en-US" sz="1400"/>
              <a:t>Microsoft Fabric </a:t>
            </a:r>
            <a:endParaRPr lang="en-US" sz="1400">
              <a:hlinkClick r:id="rId13"/>
            </a:endParaRPr>
          </a:p>
          <a:p>
            <a:pPr marL="742950" lvl="1" indent="-285750">
              <a:buFont typeface="Arial" panose="020B0604020202020204" pitchFamily="34" charset="0"/>
              <a:buChar char="•"/>
            </a:pPr>
            <a:r>
              <a:rPr lang="en-US" sz="1400">
                <a:hlinkClick r:id="rId13"/>
              </a:rPr>
              <a:t>(2747) Microsoft Fabric: Satya Nadella at Microsoft Build 2023 – YouTube</a:t>
            </a:r>
            <a:endParaRPr lang="en-US" sz="1400"/>
          </a:p>
          <a:p>
            <a:pPr marL="742950" lvl="1" indent="-285750">
              <a:buFont typeface="Arial" panose="020B0604020202020204" pitchFamily="34" charset="0"/>
              <a:buChar char="•"/>
            </a:pPr>
            <a:r>
              <a:rPr lang="en-US" sz="1400">
                <a:hlinkClick r:id="rId12"/>
              </a:rPr>
              <a:t>Microsoft Fabric Launch Digital Event (Day 1) </a:t>
            </a:r>
            <a:r>
              <a:rPr lang="en-US" sz="1400">
                <a:hlinkClick r:id="rId13"/>
              </a:rPr>
              <a:t>–</a:t>
            </a:r>
            <a:r>
              <a:rPr lang="en-US" sz="1400">
                <a:hlinkClick r:id="rId12"/>
              </a:rPr>
              <a:t> YouTube</a:t>
            </a:r>
            <a:endParaRPr lang="en-US" sz="1400"/>
          </a:p>
          <a:p>
            <a:pPr algn="l"/>
            <a:endParaRPr lang="en-US" sz="1400"/>
          </a:p>
          <a:p>
            <a:pPr algn="l"/>
            <a:endParaRPr lang="en-US" sz="1400"/>
          </a:p>
        </p:txBody>
      </p:sp>
    </p:spTree>
    <p:extLst>
      <p:ext uri="{BB962C8B-B14F-4D97-AF65-F5344CB8AC3E}">
        <p14:creationId xmlns:p14="http://schemas.microsoft.com/office/powerpoint/2010/main" val="372877183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1A11-E3A1-2697-BAEE-4474AF6B5252}"/>
              </a:ext>
            </a:extLst>
          </p:cNvPr>
          <p:cNvSpPr>
            <a:spLocks noGrp="1"/>
          </p:cNvSpPr>
          <p:nvPr>
            <p:ph type="title"/>
          </p:nvPr>
        </p:nvSpPr>
        <p:spPr>
          <a:xfrm>
            <a:off x="0" y="0"/>
            <a:ext cx="11018520" cy="553998"/>
          </a:xfrm>
        </p:spPr>
        <p:txBody>
          <a:bodyPr/>
          <a:lstStyle/>
          <a:p>
            <a:r>
              <a:rPr lang="en-US"/>
              <a:t>Allow Row Version Change Tracking </a:t>
            </a:r>
          </a:p>
        </p:txBody>
      </p:sp>
      <p:sp>
        <p:nvSpPr>
          <p:cNvPr id="3" name="Text Placeholder 2">
            <a:extLst>
              <a:ext uri="{FF2B5EF4-FFF2-40B4-BE49-F238E27FC236}">
                <a16:creationId xmlns:a16="http://schemas.microsoft.com/office/drawing/2014/main" id="{CC6EBD37-E8BA-1566-6605-75C775B0EC43}"/>
              </a:ext>
            </a:extLst>
          </p:cNvPr>
          <p:cNvSpPr>
            <a:spLocks noGrp="1"/>
          </p:cNvSpPr>
          <p:nvPr>
            <p:ph type="body" sz="quarter" idx="10"/>
          </p:nvPr>
        </p:nvSpPr>
        <p:spPr>
          <a:xfrm>
            <a:off x="549630" y="1470392"/>
            <a:ext cx="6343798" cy="2105192"/>
          </a:xfrm>
        </p:spPr>
        <p:txBody>
          <a:bodyPr/>
          <a:lstStyle/>
          <a:p>
            <a:pPr marL="457200" indent="-457200">
              <a:buFont typeface="Arial" panose="020B0604020202020204" pitchFamily="34" charset="0"/>
              <a:buChar char="•"/>
            </a:pPr>
            <a:r>
              <a:rPr lang="en-US" sz="1800"/>
              <a:t>Row version CT property must be enabled on tables</a:t>
            </a:r>
          </a:p>
          <a:p>
            <a:pPr marL="457200" indent="-457200">
              <a:buFont typeface="Arial" panose="020B0604020202020204" pitchFamily="34" charset="0"/>
              <a:buChar char="•"/>
            </a:pPr>
            <a:r>
              <a:rPr lang="en-US" sz="1800"/>
              <a:t>1600+ OOB tables  already have it enabled (most common used with Export to data lake)</a:t>
            </a:r>
          </a:p>
          <a:p>
            <a:pPr marL="457200" indent="-457200">
              <a:buFont typeface="Arial" panose="020B0604020202020204" pitchFamily="34" charset="0"/>
              <a:buChar char="•"/>
            </a:pPr>
            <a:r>
              <a:rPr lang="en-US" sz="1800"/>
              <a:t>Row version CT property is extensible – Developer can extend the property for any tables that is not enable OOB </a:t>
            </a:r>
          </a:p>
          <a:p>
            <a:pPr marL="457200" indent="-457200">
              <a:buFont typeface="Arial" panose="020B0604020202020204" pitchFamily="34" charset="0"/>
              <a:buChar char="•"/>
            </a:pPr>
            <a:r>
              <a:rPr lang="en-US" sz="1800"/>
              <a:t>Custom and ISV tables needs a property enabled on table to make it available  (one-time small dev work)</a:t>
            </a:r>
          </a:p>
        </p:txBody>
      </p:sp>
      <p:pic>
        <p:nvPicPr>
          <p:cNvPr id="7" name="Picture 6">
            <a:extLst>
              <a:ext uri="{FF2B5EF4-FFF2-40B4-BE49-F238E27FC236}">
                <a16:creationId xmlns:a16="http://schemas.microsoft.com/office/drawing/2014/main" id="{448F06E6-71DF-79A3-0454-09AF6DD0D57E}"/>
              </a:ext>
            </a:extLst>
          </p:cNvPr>
          <p:cNvPicPr>
            <a:picLocks noChangeAspect="1"/>
          </p:cNvPicPr>
          <p:nvPr/>
        </p:nvPicPr>
        <p:blipFill>
          <a:blip r:embed="rId3"/>
          <a:stretch>
            <a:fillRect/>
          </a:stretch>
        </p:blipFill>
        <p:spPr>
          <a:xfrm>
            <a:off x="7333292" y="1153886"/>
            <a:ext cx="4360269" cy="3406640"/>
          </a:xfrm>
          <a:prstGeom prst="rect">
            <a:avLst/>
          </a:prstGeom>
        </p:spPr>
      </p:pic>
      <p:pic>
        <p:nvPicPr>
          <p:cNvPr id="9" name="Picture 8">
            <a:extLst>
              <a:ext uri="{FF2B5EF4-FFF2-40B4-BE49-F238E27FC236}">
                <a16:creationId xmlns:a16="http://schemas.microsoft.com/office/drawing/2014/main" id="{EDAEAC54-6FC2-7D71-8FBE-9450EA90DDE0}"/>
              </a:ext>
            </a:extLst>
          </p:cNvPr>
          <p:cNvPicPr>
            <a:picLocks noChangeAspect="1"/>
          </p:cNvPicPr>
          <p:nvPr/>
        </p:nvPicPr>
        <p:blipFill>
          <a:blip r:embed="rId4"/>
          <a:stretch>
            <a:fillRect/>
          </a:stretch>
        </p:blipFill>
        <p:spPr>
          <a:xfrm>
            <a:off x="7020834" y="3918184"/>
            <a:ext cx="4487675" cy="2780776"/>
          </a:xfrm>
          <a:prstGeom prst="rect">
            <a:avLst/>
          </a:prstGeom>
        </p:spPr>
      </p:pic>
    </p:spTree>
    <p:extLst>
      <p:ext uri="{BB962C8B-B14F-4D97-AF65-F5344CB8AC3E}">
        <p14:creationId xmlns:p14="http://schemas.microsoft.com/office/powerpoint/2010/main" val="402629573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5183-C91A-6026-ABCF-05B5140E2FDF}"/>
              </a:ext>
            </a:extLst>
          </p:cNvPr>
          <p:cNvSpPr>
            <a:spLocks noGrp="1"/>
          </p:cNvSpPr>
          <p:nvPr>
            <p:ph type="title"/>
          </p:nvPr>
        </p:nvSpPr>
        <p:spPr/>
        <p:txBody>
          <a:bodyPr/>
          <a:lstStyle/>
          <a:p>
            <a:r>
              <a:rPr lang="en-US"/>
              <a:t>CSV vs Delta lake</a:t>
            </a:r>
          </a:p>
        </p:txBody>
      </p:sp>
      <p:graphicFrame>
        <p:nvGraphicFramePr>
          <p:cNvPr id="3" name="Table 2">
            <a:extLst>
              <a:ext uri="{FF2B5EF4-FFF2-40B4-BE49-F238E27FC236}">
                <a16:creationId xmlns:a16="http://schemas.microsoft.com/office/drawing/2014/main" id="{7FD56850-B9A0-49C6-8E10-CCD8D916C099}"/>
              </a:ext>
            </a:extLst>
          </p:cNvPr>
          <p:cNvGraphicFramePr>
            <a:graphicFrameLocks noGrp="1"/>
          </p:cNvGraphicFramePr>
          <p:nvPr>
            <p:extLst>
              <p:ext uri="{D42A27DB-BD31-4B8C-83A1-F6EECF244321}">
                <p14:modId xmlns:p14="http://schemas.microsoft.com/office/powerpoint/2010/main" val="2014344336"/>
              </p:ext>
            </p:extLst>
          </p:nvPr>
        </p:nvGraphicFramePr>
        <p:xfrm>
          <a:off x="707365" y="1435100"/>
          <a:ext cx="10737010" cy="4776118"/>
        </p:xfrm>
        <a:graphic>
          <a:graphicData uri="http://schemas.openxmlformats.org/drawingml/2006/table">
            <a:tbl>
              <a:tblPr/>
              <a:tblGrid>
                <a:gridCol w="2357483">
                  <a:extLst>
                    <a:ext uri="{9D8B030D-6E8A-4147-A177-3AD203B41FA5}">
                      <a16:colId xmlns:a16="http://schemas.microsoft.com/office/drawing/2014/main" val="1301179863"/>
                    </a:ext>
                  </a:extLst>
                </a:gridCol>
                <a:gridCol w="3583243">
                  <a:extLst>
                    <a:ext uri="{9D8B030D-6E8A-4147-A177-3AD203B41FA5}">
                      <a16:colId xmlns:a16="http://schemas.microsoft.com/office/drawing/2014/main" val="2281616182"/>
                    </a:ext>
                  </a:extLst>
                </a:gridCol>
                <a:gridCol w="4796284">
                  <a:extLst>
                    <a:ext uri="{9D8B030D-6E8A-4147-A177-3AD203B41FA5}">
                      <a16:colId xmlns:a16="http://schemas.microsoft.com/office/drawing/2014/main" val="3372030113"/>
                    </a:ext>
                  </a:extLst>
                </a:gridCol>
              </a:tblGrid>
              <a:tr h="183640">
                <a:tc>
                  <a:txBody>
                    <a:bodyPr/>
                    <a:lstStyle/>
                    <a:p>
                      <a:pPr fontAlgn="b"/>
                      <a:r>
                        <a:rPr lang="en-US" sz="1400" b="1" kern="1200">
                          <a:solidFill>
                            <a:schemeClr val="bg1"/>
                          </a:solidFill>
                        </a:rPr>
                        <a:t>Factor</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CSV</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Delta Lake</a:t>
                      </a:r>
                      <a:endParaRPr lang="en-US" sz="1400" b="1" kern="1200">
                        <a:solidFill>
                          <a:schemeClr val="bg1"/>
                        </a:solidFill>
                        <a:latin typeface="+mn-lt"/>
                        <a:ea typeface="+mn-ea"/>
                        <a:cs typeface="+mn-cs"/>
                      </a:endParaRPr>
                    </a:p>
                  </a:txBody>
                  <a:tcPr marL="5524" marR="5524" marT="2762" marB="2762" anchor="b">
                    <a:solidFill>
                      <a:srgbClr val="0070C0"/>
                    </a:solidFill>
                  </a:tcPr>
                </a:tc>
                <a:extLst>
                  <a:ext uri="{0D108BD9-81ED-4DB2-BD59-A6C34878D82A}">
                    <a16:rowId xmlns:a16="http://schemas.microsoft.com/office/drawing/2014/main" val="3754351035"/>
                  </a:ext>
                </a:extLst>
              </a:tr>
              <a:tr h="425047">
                <a:tc>
                  <a:txBody>
                    <a:bodyPr/>
                    <a:lstStyle/>
                    <a:p>
                      <a:pPr fontAlgn="base"/>
                      <a:r>
                        <a:rPr lang="en-US" sz="1400" b="1" kern="1200">
                          <a:solidFill>
                            <a:schemeClr val="tx1"/>
                          </a:solidFill>
                        </a:rPr>
                        <a:t>File Size &amp; Storage Efficiency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Text format, larger file size, no built-in compression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Columnar format, smaller file size, built-in compression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464272453"/>
                  </a:ext>
                </a:extLst>
              </a:tr>
              <a:tr h="565317">
                <a:tc>
                  <a:txBody>
                    <a:bodyPr/>
                    <a:lstStyle/>
                    <a:p>
                      <a:pPr fontAlgn="base"/>
                      <a:r>
                        <a:rPr lang="en-US" sz="1400" b="1" kern="1200">
                          <a:solidFill>
                            <a:schemeClr val="tx1"/>
                          </a:solidFill>
                        </a:rPr>
                        <a:t>ACID Transactions</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supported, may lead to data corruption during write failures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Supported, ensures data integrity</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656340110"/>
                  </a:ext>
                </a:extLst>
              </a:tr>
              <a:tr h="565317">
                <a:tc>
                  <a:txBody>
                    <a:bodyPr/>
                    <a:lstStyle/>
                    <a:p>
                      <a:pPr fontAlgn="base"/>
                      <a:r>
                        <a:rPr lang="en-US" sz="1400" b="1" kern="1200">
                          <a:solidFill>
                            <a:schemeClr val="tx1"/>
                          </a:solidFill>
                        </a:rPr>
                        <a:t>Performance</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Slower read/write due to row-oriented storage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Faster read/write due to columnar storage and statistics</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962549262"/>
                  </a:ext>
                </a:extLst>
              </a:tr>
              <a:tr h="705587">
                <a:tc>
                  <a:txBody>
                    <a:bodyPr/>
                    <a:lstStyle/>
                    <a:p>
                      <a:pPr fontAlgn="base"/>
                      <a:r>
                        <a:rPr lang="en-US" sz="1400" b="1" kern="1200">
                          <a:solidFill>
                            <a:schemeClr val="tx1"/>
                          </a:solidFill>
                        </a:rPr>
                        <a:t>Data Virtualization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Less efficient due to performance and schema evolution limitations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More efficient due to performance optimizations and schema evolution support</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3094276430"/>
                  </a:ext>
                </a:extLst>
              </a:tr>
              <a:tr h="425047">
                <a:tc>
                  <a:txBody>
                    <a:bodyPr/>
                    <a:lstStyle/>
                    <a:p>
                      <a:pPr fontAlgn="base"/>
                      <a:r>
                        <a:rPr lang="en-US" sz="1400" b="1" kern="1200">
                          <a:solidFill>
                            <a:schemeClr val="tx1"/>
                          </a:solidFill>
                        </a:rPr>
                        <a:t>Data Processing (Transformation)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optimized, longer processing times, higher resource usage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Efficient supports data processing</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713538871"/>
                  </a:ext>
                </a:extLst>
              </a:tr>
              <a:tr h="565317">
                <a:tc>
                  <a:txBody>
                    <a:bodyPr/>
                    <a:lstStyle/>
                    <a:p>
                      <a:pPr fontAlgn="base"/>
                      <a:r>
                        <a:rPr lang="en-US" sz="1400" b="1" kern="1200">
                          <a:solidFill>
                            <a:schemeClr val="tx1"/>
                          </a:solidFill>
                        </a:rPr>
                        <a:t>Schema Evolution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Schema changes may require data rewriting (Export to data lake – support schema drift on new column)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support for schema evolution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2391752507"/>
                  </a:ext>
                </a:extLst>
              </a:tr>
              <a:tr h="565317">
                <a:tc>
                  <a:txBody>
                    <a:bodyPr/>
                    <a:lstStyle/>
                    <a:p>
                      <a:pPr fontAlgn="base"/>
                      <a:r>
                        <a:rPr lang="en-US" sz="1400" b="1" kern="1200">
                          <a:solidFill>
                            <a:schemeClr val="tx1"/>
                          </a:solidFill>
                        </a:rPr>
                        <a:t>Metadata Handling</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 built-in metadata handling, managed separately. Export to data lake manage metadata using </a:t>
                      </a:r>
                      <a:r>
                        <a:rPr lang="en-US" sz="1400" kern="1200" err="1"/>
                        <a:t>cdm.json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metadata handling alongside data</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688070451"/>
                  </a:ext>
                </a:extLst>
              </a:tr>
              <a:tr h="565317">
                <a:tc>
                  <a:txBody>
                    <a:bodyPr/>
                    <a:lstStyle/>
                    <a:p>
                      <a:pPr fontAlgn="base"/>
                      <a:r>
                        <a:rPr lang="en-US" sz="1400" b="1" kern="1200">
                          <a:solidFill>
                            <a:schemeClr val="tx1"/>
                          </a:solidFill>
                        </a:rPr>
                        <a:t>Compatibility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Widely supported, easy to use with various tools and platforms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solidFill>
                            <a:schemeClr val="dk1"/>
                          </a:solidFill>
                          <a:latin typeface="+mn-lt"/>
                          <a:ea typeface="+mn-ea"/>
                          <a:cs typeface="+mn-cs"/>
                        </a:rPr>
                        <a:t>Open-source data format – widely used for BI and Analytics workload.</a:t>
                      </a:r>
                    </a:p>
                  </a:txBody>
                  <a:tcPr marL="5524" marR="5524" marT="2762" marB="2762" anchor="ctr"/>
                </a:tc>
                <a:extLst>
                  <a:ext uri="{0D108BD9-81ED-4DB2-BD59-A6C34878D82A}">
                    <a16:rowId xmlns:a16="http://schemas.microsoft.com/office/drawing/2014/main" val="2963316383"/>
                  </a:ext>
                </a:extLst>
              </a:tr>
            </a:tbl>
          </a:graphicData>
        </a:graphic>
      </p:graphicFrame>
    </p:spTree>
    <p:extLst>
      <p:ext uri="{BB962C8B-B14F-4D97-AF65-F5344CB8AC3E}">
        <p14:creationId xmlns:p14="http://schemas.microsoft.com/office/powerpoint/2010/main" val="39410949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E055-2641-281A-CD40-75D6EBA60F74}"/>
              </a:ext>
            </a:extLst>
          </p:cNvPr>
          <p:cNvSpPr>
            <a:spLocks noGrp="1"/>
          </p:cNvSpPr>
          <p:nvPr>
            <p:ph type="title"/>
          </p:nvPr>
        </p:nvSpPr>
        <p:spPr/>
        <p:txBody>
          <a:bodyPr/>
          <a:lstStyle/>
          <a:p>
            <a:r>
              <a:rPr lang="en-US"/>
              <a:t>Comparing incremental change technology</a:t>
            </a:r>
          </a:p>
        </p:txBody>
      </p:sp>
      <p:graphicFrame>
        <p:nvGraphicFramePr>
          <p:cNvPr id="3" name="Table 2">
            <a:extLst>
              <a:ext uri="{FF2B5EF4-FFF2-40B4-BE49-F238E27FC236}">
                <a16:creationId xmlns:a16="http://schemas.microsoft.com/office/drawing/2014/main" id="{3AEB5861-E678-DD19-6FAF-310BAFBBFEB1}"/>
              </a:ext>
            </a:extLst>
          </p:cNvPr>
          <p:cNvGraphicFramePr>
            <a:graphicFrameLocks noGrp="1"/>
          </p:cNvGraphicFramePr>
          <p:nvPr>
            <p:extLst>
              <p:ext uri="{D42A27DB-BD31-4B8C-83A1-F6EECF244321}">
                <p14:modId xmlns:p14="http://schemas.microsoft.com/office/powerpoint/2010/main" val="3376196097"/>
              </p:ext>
            </p:extLst>
          </p:nvPr>
        </p:nvGraphicFramePr>
        <p:xfrm>
          <a:off x="399763" y="1281998"/>
          <a:ext cx="11335804" cy="5224384"/>
        </p:xfrm>
        <a:graphic>
          <a:graphicData uri="http://schemas.openxmlformats.org/drawingml/2006/table">
            <a:tbl>
              <a:tblPr firstRow="1" firstCol="1" bandRow="1">
                <a:tableStyleId>{5C22544A-7EE6-4342-B048-85BDC9FD1C3A}</a:tableStyleId>
              </a:tblPr>
              <a:tblGrid>
                <a:gridCol w="1587119">
                  <a:extLst>
                    <a:ext uri="{9D8B030D-6E8A-4147-A177-3AD203B41FA5}">
                      <a16:colId xmlns:a16="http://schemas.microsoft.com/office/drawing/2014/main" val="4193380398"/>
                    </a:ext>
                  </a:extLst>
                </a:gridCol>
                <a:gridCol w="3523556">
                  <a:extLst>
                    <a:ext uri="{9D8B030D-6E8A-4147-A177-3AD203B41FA5}">
                      <a16:colId xmlns:a16="http://schemas.microsoft.com/office/drawing/2014/main" val="4055126914"/>
                    </a:ext>
                  </a:extLst>
                </a:gridCol>
                <a:gridCol w="3082160">
                  <a:extLst>
                    <a:ext uri="{9D8B030D-6E8A-4147-A177-3AD203B41FA5}">
                      <a16:colId xmlns:a16="http://schemas.microsoft.com/office/drawing/2014/main" val="951513363"/>
                    </a:ext>
                  </a:extLst>
                </a:gridCol>
                <a:gridCol w="3142969">
                  <a:extLst>
                    <a:ext uri="{9D8B030D-6E8A-4147-A177-3AD203B41FA5}">
                      <a16:colId xmlns:a16="http://schemas.microsoft.com/office/drawing/2014/main" val="1925540256"/>
                    </a:ext>
                  </a:extLst>
                </a:gridCol>
              </a:tblGrid>
              <a:tr h="484453">
                <a:tc>
                  <a:txBody>
                    <a:bodyPr/>
                    <a:lstStyle/>
                    <a:p>
                      <a:pPr marL="0" marR="0">
                        <a:lnSpc>
                          <a:spcPct val="115000"/>
                        </a:lnSpc>
                        <a:spcBef>
                          <a:spcPts val="2400"/>
                        </a:spcBef>
                        <a:spcAft>
                          <a:spcPts val="2400"/>
                        </a:spcAft>
                      </a:pPr>
                      <a:r>
                        <a:rPr lang="en-US" sz="1600" kern="0">
                          <a:effectLst/>
                        </a:rPr>
                        <a:t>Feature/Aspect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 CDC (Export to data lake)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Change tracking (BYOD)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Row version CT (Synapse link)</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extLst>
                  <a:ext uri="{0D108BD9-81ED-4DB2-BD59-A6C34878D82A}">
                    <a16:rowId xmlns:a16="http://schemas.microsoft.com/office/drawing/2014/main" val="487740256"/>
                  </a:ext>
                </a:extLst>
              </a:tr>
              <a:tr h="856420">
                <a:tc>
                  <a:txBody>
                    <a:bodyPr/>
                    <a:lstStyle/>
                    <a:p>
                      <a:pPr marL="0" marR="0" algn="l">
                        <a:lnSpc>
                          <a:spcPct val="115000"/>
                        </a:lnSpc>
                        <a:spcBef>
                          <a:spcPts val="2400"/>
                        </a:spcBef>
                        <a:spcAft>
                          <a:spcPts val="2400"/>
                        </a:spcAft>
                      </a:pPr>
                      <a:r>
                        <a:rPr lang="en-US" sz="1600" kern="0">
                          <a:effectLst/>
                        </a:rPr>
                        <a:t>What it captures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(Inserts, Updates, Deletes) with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Which rows have changed (Insert, Update, Delete) without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via a version column; doesn't provide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381076679"/>
                  </a:ext>
                </a:extLst>
              </a:tr>
              <a:tr h="560719">
                <a:tc>
                  <a:txBody>
                    <a:bodyPr/>
                    <a:lstStyle/>
                    <a:p>
                      <a:pPr marL="0" marR="0" algn="l">
                        <a:lnSpc>
                          <a:spcPct val="115000"/>
                        </a:lnSpc>
                        <a:spcBef>
                          <a:spcPts val="2400"/>
                        </a:spcBef>
                        <a:spcAft>
                          <a:spcPts val="2400"/>
                        </a:spcAft>
                      </a:pPr>
                      <a:r>
                        <a:rPr lang="en-US" sz="1600" kern="0">
                          <a:effectLst/>
                        </a:rPr>
                        <a:t>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Only the version number increments.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24454637"/>
                  </a:ext>
                </a:extLst>
              </a:tr>
              <a:tr h="721908">
                <a:tc>
                  <a:txBody>
                    <a:bodyPr/>
                    <a:lstStyle/>
                    <a:p>
                      <a:pPr marL="0" marR="0" algn="l">
                        <a:lnSpc>
                          <a:spcPct val="115000"/>
                        </a:lnSpc>
                        <a:spcBef>
                          <a:spcPts val="2400"/>
                        </a:spcBef>
                        <a:spcAft>
                          <a:spcPts val="2400"/>
                        </a:spcAft>
                      </a:pPr>
                      <a:r>
                        <a:rPr lang="en-US" sz="1600" kern="0">
                          <a:effectLst/>
                        </a:rPr>
                        <a:t>Storage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Stored in change tables separate from the original table.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Metadata only, so less storage 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Additional integer column in the table for the version.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793170761"/>
                  </a:ext>
                </a:extLst>
              </a:tr>
              <a:tr h="721908">
                <a:tc>
                  <a:txBody>
                    <a:bodyPr/>
                    <a:lstStyle/>
                    <a:p>
                      <a:pPr marL="0" marR="0" algn="l">
                        <a:lnSpc>
                          <a:spcPct val="115000"/>
                        </a:lnSpc>
                        <a:spcBef>
                          <a:spcPts val="2400"/>
                        </a:spcBef>
                        <a:spcAft>
                          <a:spcPts val="2400"/>
                        </a:spcAft>
                      </a:pPr>
                      <a:r>
                        <a:rPr lang="en-US" sz="1600" kern="0">
                          <a:effectLst/>
                        </a:rPr>
                        <a:t>Query Mechanism</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System functions and change tables.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CHANGETABLE function.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Standard SQL queries using the version column.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745807326"/>
                  </a:ext>
                </a:extLst>
              </a:tr>
              <a:tr h="939488">
                <a:tc>
                  <a:txBody>
                    <a:bodyPr/>
                    <a:lstStyle/>
                    <a:p>
                      <a:pPr marL="0" marR="0" algn="l">
                        <a:lnSpc>
                          <a:spcPct val="115000"/>
                        </a:lnSpc>
                        <a:spcBef>
                          <a:spcPts val="2400"/>
                        </a:spcBef>
                        <a:spcAft>
                          <a:spcPts val="2400"/>
                        </a:spcAft>
                      </a:pPr>
                      <a:r>
                        <a:rPr lang="en-US" sz="1600" kern="0">
                          <a:effectLst/>
                        </a:rPr>
                        <a:t>System Impact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Log and IO impact on due to the logging of changes.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Querying with CHANGETABLE on large dataset with extended time can cause blocking.</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Minimal impact; only an increment operation.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50926022"/>
                  </a:ext>
                </a:extLst>
              </a:tr>
              <a:tr h="939488">
                <a:tc>
                  <a:txBody>
                    <a:bodyPr/>
                    <a:lstStyle/>
                    <a:p>
                      <a:pPr marL="0" marR="0" algn="l">
                        <a:lnSpc>
                          <a:spcPct val="115000"/>
                        </a:lnSpc>
                        <a:spcBef>
                          <a:spcPts val="2400"/>
                        </a:spcBef>
                        <a:spcAft>
                          <a:spcPts val="2400"/>
                        </a:spcAft>
                      </a:pPr>
                      <a:r>
                        <a:rPr lang="en-US" sz="1600" kern="100">
                          <a:effectLst/>
                        </a:rPr>
                        <a:t>Recovery from failure/Failover /DR</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CDC retention period is missed, Failover or Disaster recovery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CT retention is missed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Changes are retained in the database- No full export needed </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734929185"/>
                  </a:ext>
                </a:extLst>
              </a:tr>
            </a:tbl>
          </a:graphicData>
        </a:graphic>
      </p:graphicFrame>
    </p:spTree>
    <p:extLst>
      <p:ext uri="{BB962C8B-B14F-4D97-AF65-F5344CB8AC3E}">
        <p14:creationId xmlns:p14="http://schemas.microsoft.com/office/powerpoint/2010/main" val="87187325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D5C9-4AF7-E1D1-27B7-20659C4060D5}"/>
              </a:ext>
            </a:extLst>
          </p:cNvPr>
          <p:cNvSpPr>
            <a:spLocks noGrp="1"/>
          </p:cNvSpPr>
          <p:nvPr>
            <p:ph type="title"/>
          </p:nvPr>
        </p:nvSpPr>
        <p:spPr>
          <a:xfrm>
            <a:off x="0" y="0"/>
            <a:ext cx="11018520" cy="553998"/>
          </a:xfrm>
        </p:spPr>
        <p:txBody>
          <a:bodyPr/>
          <a:lstStyle/>
          <a:p>
            <a:r>
              <a:rPr lang="en-US"/>
              <a:t>Data sync state column differences </a:t>
            </a:r>
          </a:p>
        </p:txBody>
      </p:sp>
      <p:graphicFrame>
        <p:nvGraphicFramePr>
          <p:cNvPr id="4" name="Table 3">
            <a:extLst>
              <a:ext uri="{FF2B5EF4-FFF2-40B4-BE49-F238E27FC236}">
                <a16:creationId xmlns:a16="http://schemas.microsoft.com/office/drawing/2014/main" id="{CF93BCF6-C22F-40CF-40C5-F676F8FC9340}"/>
              </a:ext>
            </a:extLst>
          </p:cNvPr>
          <p:cNvGraphicFramePr>
            <a:graphicFrameLocks noGrp="1"/>
          </p:cNvGraphicFramePr>
          <p:nvPr>
            <p:extLst>
              <p:ext uri="{D42A27DB-BD31-4B8C-83A1-F6EECF244321}">
                <p14:modId xmlns:p14="http://schemas.microsoft.com/office/powerpoint/2010/main" val="633947734"/>
              </p:ext>
            </p:extLst>
          </p:nvPr>
        </p:nvGraphicFramePr>
        <p:xfrm>
          <a:off x="190073" y="734602"/>
          <a:ext cx="11815280" cy="5912811"/>
        </p:xfrm>
        <a:graphic>
          <a:graphicData uri="http://schemas.openxmlformats.org/drawingml/2006/table">
            <a:tbl>
              <a:tblPr firstRow="1" bandRow="1">
                <a:tableStyleId>{5C22544A-7EE6-4342-B048-85BDC9FD1C3A}</a:tableStyleId>
              </a:tblPr>
              <a:tblGrid>
                <a:gridCol w="1952715">
                  <a:extLst>
                    <a:ext uri="{9D8B030D-6E8A-4147-A177-3AD203B41FA5}">
                      <a16:colId xmlns:a16="http://schemas.microsoft.com/office/drawing/2014/main" val="334542313"/>
                    </a:ext>
                  </a:extLst>
                </a:gridCol>
                <a:gridCol w="5572736">
                  <a:extLst>
                    <a:ext uri="{9D8B030D-6E8A-4147-A177-3AD203B41FA5}">
                      <a16:colId xmlns:a16="http://schemas.microsoft.com/office/drawing/2014/main" val="2917578295"/>
                    </a:ext>
                  </a:extLst>
                </a:gridCol>
                <a:gridCol w="4289829">
                  <a:extLst>
                    <a:ext uri="{9D8B030D-6E8A-4147-A177-3AD203B41FA5}">
                      <a16:colId xmlns:a16="http://schemas.microsoft.com/office/drawing/2014/main" val="3971111679"/>
                    </a:ext>
                  </a:extLst>
                </a:gridCol>
              </a:tblGrid>
              <a:tr h="9761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Synapse link</a:t>
                      </a:r>
                    </a:p>
                  </a:txBody>
                  <a:tcPr/>
                </a:tc>
                <a:tc>
                  <a:txBody>
                    <a:bodyPr/>
                    <a:lstStyle/>
                    <a:p>
                      <a:r>
                        <a:rPr lang="en-US" sz="1600">
                          <a:latin typeface="+mn-lt"/>
                        </a:rPr>
                        <a:t>Description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Equivalent columns in Export to data lake</a:t>
                      </a:r>
                    </a:p>
                    <a:p>
                      <a:endParaRPr lang="en-US" sz="1600">
                        <a:latin typeface="+mn-lt"/>
                      </a:endParaRPr>
                    </a:p>
                  </a:txBody>
                  <a:tcPr/>
                </a:tc>
                <a:extLst>
                  <a:ext uri="{0D108BD9-81ED-4DB2-BD59-A6C34878D82A}">
                    <a16:rowId xmlns:a16="http://schemas.microsoft.com/office/drawing/2014/main" val="4199649966"/>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Id </a:t>
                      </a:r>
                    </a:p>
                  </a:txBody>
                  <a:tcPr/>
                </a:tc>
                <a:tc>
                  <a:txBody>
                    <a:bodyPr/>
                    <a:lstStyle/>
                    <a:p>
                      <a:r>
                        <a:rPr lang="en-US" sz="1600">
                          <a:latin typeface="+mn-lt"/>
                        </a:rPr>
                        <a:t>Unique value for each row like </a:t>
                      </a:r>
                      <a:r>
                        <a:rPr lang="en-US" sz="1600" err="1">
                          <a:latin typeface="+mn-lt"/>
                        </a:rPr>
                        <a:t>RecId</a:t>
                      </a:r>
                      <a:r>
                        <a:rPr lang="en-US" sz="1600">
                          <a:latin typeface="+mn-lt"/>
                        </a:rPr>
                        <a:t>, generated to for compatibility between F&amp;O and CE platform</a:t>
                      </a:r>
                    </a:p>
                  </a:txBody>
                  <a:tcPr/>
                </a:tc>
                <a:tc>
                  <a:txBody>
                    <a:bodyPr/>
                    <a:lstStyle/>
                    <a:p>
                      <a:r>
                        <a:rPr lang="en-US" sz="1600">
                          <a:latin typeface="+mn-lt"/>
                        </a:rPr>
                        <a:t>Not applicable</a:t>
                      </a:r>
                    </a:p>
                  </a:txBody>
                  <a:tcPr/>
                </a:tc>
                <a:extLst>
                  <a:ext uri="{0D108BD9-81ED-4DB2-BD59-A6C34878D82A}">
                    <a16:rowId xmlns:a16="http://schemas.microsoft.com/office/drawing/2014/main" val="2677819052"/>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SinkCreatedOn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Datetime stamp when the data is written to </a:t>
                      </a:r>
                      <a:r>
                        <a:rPr lang="en-US" sz="1600" err="1">
                          <a:latin typeface="+mn-lt"/>
                        </a:rPr>
                        <a:t>datalake</a:t>
                      </a:r>
                      <a:endParaRPr lang="en-US" sz="16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err="1">
                          <a:latin typeface="+mn-lt"/>
                        </a:rPr>
                        <a:t>DataLakeModified_DateTime</a:t>
                      </a:r>
                      <a:endParaRPr lang="en-US" sz="1600">
                        <a:latin typeface="+mn-lt"/>
                      </a:endParaRPr>
                    </a:p>
                    <a:p>
                      <a:endParaRPr lang="en-US" sz="1600">
                        <a:latin typeface="+mn-lt"/>
                      </a:endParaRPr>
                    </a:p>
                  </a:txBody>
                  <a:tcPr/>
                </a:tc>
                <a:extLst>
                  <a:ext uri="{0D108BD9-81ED-4DB2-BD59-A6C34878D82A}">
                    <a16:rowId xmlns:a16="http://schemas.microsoft.com/office/drawing/2014/main" val="366855253"/>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SinkModifiedOn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Datetime stamp when the data was updated in delta lake</a:t>
                      </a:r>
                    </a:p>
                  </a:txBody>
                  <a:tcPr/>
                </a:tc>
                <a:tc>
                  <a:txBody>
                    <a:bodyPr/>
                    <a:lstStyle/>
                    <a:p>
                      <a:r>
                        <a:rPr lang="en-US" sz="1600" err="1">
                          <a:latin typeface="+mn-lt"/>
                        </a:rPr>
                        <a:t>DataLakeModified_DateTime</a:t>
                      </a:r>
                      <a:endParaRPr lang="en-US" sz="1600">
                        <a:latin typeface="+mn-lt"/>
                      </a:endParaRPr>
                    </a:p>
                  </a:txBody>
                  <a:tcPr/>
                </a:tc>
                <a:extLst>
                  <a:ext uri="{0D108BD9-81ED-4DB2-BD59-A6C34878D82A}">
                    <a16:rowId xmlns:a16="http://schemas.microsoft.com/office/drawing/2014/main" val="2979796857"/>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endParaRPr lang="en-US" sz="1600">
                        <a:latin typeface="+mn-lt"/>
                      </a:endParaRPr>
                    </a:p>
                  </a:txBody>
                  <a:tcPr/>
                </a:tc>
                <a:tc>
                  <a:txBody>
                    <a:bodyPr/>
                    <a:lstStyle/>
                    <a:p>
                      <a:r>
                        <a:rPr lang="en-US" sz="1600" err="1">
                          <a:latin typeface="+mn-lt"/>
                        </a:rPr>
                        <a:t>LastProcessedChange_DateTime</a:t>
                      </a:r>
                      <a:endParaRPr lang="en-US" sz="1600">
                        <a:latin typeface="+mn-lt"/>
                      </a:endParaRPr>
                    </a:p>
                  </a:txBody>
                  <a:tcPr/>
                </a:tc>
                <a:extLst>
                  <a:ext uri="{0D108BD9-81ED-4DB2-BD59-A6C34878D82A}">
                    <a16:rowId xmlns:a16="http://schemas.microsoft.com/office/drawing/2014/main" val="2632226673"/>
                  </a:ext>
                </a:extLst>
              </a:tr>
              <a:tr h="1554537">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endParaRPr kumimoji="0" lang="en-US" sz="16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The </a:t>
                      </a: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r>
                        <a:rPr lang="en-US" sz="1600">
                          <a:latin typeface="+mn-lt"/>
                        </a:rPr>
                        <a:t> column is an automatically incremented binary number,  that updates every time a row is inserted or modified in a table. Can be used as marker for incremental data processing. </a:t>
                      </a:r>
                    </a:p>
                    <a:p>
                      <a:endParaRPr lang="en-US" sz="1600">
                        <a:latin typeface="+mn-lt"/>
                      </a:endParaRPr>
                    </a:p>
                  </a:txBody>
                  <a:tcPr/>
                </a:tc>
                <a:tc>
                  <a:txBody>
                    <a:bodyPr/>
                    <a:lstStyle/>
                    <a:p>
                      <a:r>
                        <a:rPr lang="en-US" sz="1600">
                          <a:latin typeface="+mn-lt"/>
                        </a:rPr>
                        <a:t>LSN</a:t>
                      </a:r>
                    </a:p>
                  </a:txBody>
                  <a:tcPr/>
                </a:tc>
                <a:extLst>
                  <a:ext uri="{0D108BD9-81ED-4DB2-BD59-A6C34878D82A}">
                    <a16:rowId xmlns:a16="http://schemas.microsoft.com/office/drawing/2014/main" val="3868068205"/>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isDelete</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Rows that are hard deleted in the source will be marked as </a:t>
                      </a:r>
                      <a:r>
                        <a:rPr lang="en-US" sz="1600" err="1">
                          <a:latin typeface="+mn-lt"/>
                        </a:rPr>
                        <a:t>isDelete</a:t>
                      </a:r>
                      <a:r>
                        <a:rPr lang="en-US" sz="1600">
                          <a:latin typeface="+mn-lt"/>
                        </a:rPr>
                        <a:t> = true in the incremental CSV file. </a:t>
                      </a:r>
                    </a:p>
                  </a:txBody>
                  <a:tcPr/>
                </a:tc>
                <a:tc>
                  <a:txBody>
                    <a:bodyPr/>
                    <a:lstStyle/>
                    <a:p>
                      <a:r>
                        <a:rPr lang="en-US" sz="1600">
                          <a:latin typeface="+mn-lt"/>
                        </a:rPr>
                        <a:t>NA</a:t>
                      </a:r>
                    </a:p>
                  </a:txBody>
                  <a:tcPr/>
                </a:tc>
                <a:extLst>
                  <a:ext uri="{0D108BD9-81ED-4DB2-BD59-A6C34878D82A}">
                    <a16:rowId xmlns:a16="http://schemas.microsoft.com/office/drawing/2014/main" val="1629087642"/>
                  </a:ext>
                </a:extLst>
              </a:tr>
            </a:tbl>
          </a:graphicData>
        </a:graphic>
      </p:graphicFrame>
    </p:spTree>
    <p:extLst>
      <p:ext uri="{BB962C8B-B14F-4D97-AF65-F5344CB8AC3E}">
        <p14:creationId xmlns:p14="http://schemas.microsoft.com/office/powerpoint/2010/main" val="206647079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a:ln w="3175">
                  <a:noFill/>
                </a:ln>
                <a:ea typeface="+mn-ea"/>
                <a:cs typeface="Segoe UI" pitchFamily="34" charset="0"/>
              </a:rPr>
              <a:t>Understanding – Incremental folder </a:t>
            </a:r>
          </a:p>
        </p:txBody>
      </p:sp>
      <p:sp>
        <p:nvSpPr>
          <p:cNvPr id="3" name="Content Placeholder 2">
            <a:extLst>
              <a:ext uri="{FF2B5EF4-FFF2-40B4-BE49-F238E27FC236}">
                <a16:creationId xmlns:a16="http://schemas.microsoft.com/office/drawing/2014/main" id="{79CDEC9F-699E-B1E9-A405-DB25A607AA72}"/>
              </a:ext>
            </a:extLst>
          </p:cNvPr>
          <p:cNvSpPr>
            <a:spLocks noGrp="1"/>
          </p:cNvSpPr>
          <p:nvPr>
            <p:ph idx="1"/>
          </p:nvPr>
        </p:nvSpPr>
        <p:spPr>
          <a:xfrm>
            <a:off x="93322" y="938489"/>
            <a:ext cx="8716676" cy="5976019"/>
          </a:xfrm>
        </p:spPr>
        <p:txBody>
          <a:bodyPr>
            <a:normAutofit fontScale="70000" lnSpcReduction="20000"/>
          </a:bodyPr>
          <a:lstStyle/>
          <a:p>
            <a:r>
              <a:rPr lang="en-US"/>
              <a:t>An Incremental profile is created in maker portal with storage account only</a:t>
            </a:r>
          </a:p>
          <a:p>
            <a:r>
              <a:rPr lang="en-US"/>
              <a:t>When table is added to incremental folder profile, system start initial export, when complete, table is marked as Active. </a:t>
            </a:r>
          </a:p>
          <a:p>
            <a:r>
              <a:rPr lang="en-US"/>
              <a:t>In Active state, incremental changes in the tables copied to data lake in near real time.</a:t>
            </a:r>
          </a:p>
          <a:p>
            <a:r>
              <a:rPr lang="en-US"/>
              <a:t>Initial data as well as incremental data follows the same pattern and folder structure in the data lake.</a:t>
            </a:r>
          </a:p>
          <a:p>
            <a:r>
              <a:rPr lang="en-US"/>
              <a:t>Folder created with name </a:t>
            </a:r>
            <a:r>
              <a:rPr lang="en-US" b="1"/>
              <a:t>creation timestamp with format</a:t>
            </a:r>
            <a:r>
              <a:rPr lang="en-US"/>
              <a:t> </a:t>
            </a:r>
            <a:r>
              <a:rPr lang="en-US" b="0" i="0">
                <a:solidFill>
                  <a:srgbClr val="161616"/>
                </a:solidFill>
                <a:effectLst/>
              </a:rPr>
              <a:t>"</a:t>
            </a:r>
            <a:r>
              <a:rPr lang="en-US" b="0" i="0" err="1">
                <a:solidFill>
                  <a:srgbClr val="161616"/>
                </a:solidFill>
                <a:effectLst/>
              </a:rPr>
              <a:t>yyyy</a:t>
            </a:r>
            <a:r>
              <a:rPr lang="en-US" b="0" i="0">
                <a:solidFill>
                  <a:srgbClr val="161616"/>
                </a:solidFill>
                <a:effectLst/>
              </a:rPr>
              <a:t>-MM-</a:t>
            </a:r>
            <a:r>
              <a:rPr lang="en-US" b="0" i="0" err="1">
                <a:solidFill>
                  <a:srgbClr val="161616"/>
                </a:solidFill>
                <a:effectLst/>
              </a:rPr>
              <a:t>dd'T’HH.mm</a:t>
            </a:r>
            <a:r>
              <a:rPr lang="en-US" err="1">
                <a:solidFill>
                  <a:srgbClr val="161616"/>
                </a:solidFill>
              </a:rPr>
              <a:t>.</a:t>
            </a:r>
            <a:r>
              <a:rPr lang="en-US" b="0" i="0" err="1">
                <a:solidFill>
                  <a:srgbClr val="161616"/>
                </a:solidFill>
                <a:effectLst/>
              </a:rPr>
              <a:t>ss</a:t>
            </a:r>
            <a:r>
              <a:rPr lang="en-US" err="1">
                <a:solidFill>
                  <a:srgbClr val="161616"/>
                </a:solidFill>
              </a:rPr>
              <a:t>.</a:t>
            </a:r>
            <a:r>
              <a:rPr lang="en-US" b="0" i="0" err="1">
                <a:solidFill>
                  <a:srgbClr val="161616"/>
                </a:solidFill>
                <a:effectLst/>
              </a:rPr>
              <a:t>SSZ</a:t>
            </a:r>
            <a:r>
              <a:rPr lang="en-US" b="0" i="0">
                <a:solidFill>
                  <a:srgbClr val="161616"/>
                </a:solidFill>
                <a:effectLst/>
              </a:rPr>
              <a:t>“ </a:t>
            </a:r>
            <a:endParaRPr lang="en-US"/>
          </a:p>
          <a:p>
            <a:r>
              <a:rPr lang="en-US"/>
              <a:t>Inside the timestamp folder, child folders are created with format “{</a:t>
            </a:r>
            <a:r>
              <a:rPr lang="en-US" err="1"/>
              <a:t>tablename</a:t>
            </a:r>
            <a:r>
              <a:rPr lang="en-US"/>
              <a:t>}” that contains csv data.</a:t>
            </a:r>
          </a:p>
          <a:p>
            <a:r>
              <a:rPr lang="en-US"/>
              <a:t>While data export starts a file </a:t>
            </a:r>
            <a:r>
              <a:rPr lang="en-US" err="1"/>
              <a:t>model.json</a:t>
            </a:r>
            <a:r>
              <a:rPr lang="en-US"/>
              <a:t> file is created with </a:t>
            </a:r>
            <a:r>
              <a:rPr lang="en-US">
                <a:solidFill>
                  <a:srgbClr val="FF0000"/>
                </a:solidFill>
              </a:rPr>
              <a:t>0 bytes</a:t>
            </a:r>
            <a:r>
              <a:rPr lang="en-US"/>
              <a:t>. You should not read the data from the folder, until </a:t>
            </a:r>
            <a:r>
              <a:rPr lang="en-US" err="1"/>
              <a:t>model.json</a:t>
            </a:r>
            <a:r>
              <a:rPr lang="en-US"/>
              <a:t> file is updated.</a:t>
            </a:r>
          </a:p>
          <a:p>
            <a:r>
              <a:rPr lang="en-US"/>
              <a:t>Once data write complete/update frequency is reached (example 15 min), </a:t>
            </a:r>
            <a:r>
              <a:rPr lang="en-US" err="1"/>
              <a:t>model.json</a:t>
            </a:r>
            <a:r>
              <a:rPr lang="en-US"/>
              <a:t> file is updated with tables metadata under the timestamp folder to mark completion of the folder. </a:t>
            </a:r>
          </a:p>
          <a:p>
            <a:r>
              <a:rPr lang="en-US"/>
              <a:t>Once previous folder is complete, a new folder get created and process continues. </a:t>
            </a:r>
          </a:p>
          <a:p>
            <a:pPr marL="0" indent="0">
              <a:buNone/>
            </a:pPr>
            <a:r>
              <a:rPr lang="en-US" sz="1400"/>
              <a:t> </a:t>
            </a:r>
          </a:p>
          <a:p>
            <a:pPr marL="0" indent="0">
              <a:buNone/>
            </a:pPr>
            <a:endParaRPr lang="en-US" sz="1400"/>
          </a:p>
          <a:p>
            <a:endParaRPr lang="en-US" sz="1400"/>
          </a:p>
        </p:txBody>
      </p:sp>
      <p:pic>
        <p:nvPicPr>
          <p:cNvPr id="12" name="Picture 11">
            <a:extLst>
              <a:ext uri="{FF2B5EF4-FFF2-40B4-BE49-F238E27FC236}">
                <a16:creationId xmlns:a16="http://schemas.microsoft.com/office/drawing/2014/main" id="{84BE416D-8508-9A81-DD88-EED4CAFF09FB}"/>
              </a:ext>
            </a:extLst>
          </p:cNvPr>
          <p:cNvPicPr>
            <a:picLocks noChangeAspect="1"/>
          </p:cNvPicPr>
          <p:nvPr/>
        </p:nvPicPr>
        <p:blipFill>
          <a:blip r:embed="rId3"/>
          <a:stretch>
            <a:fillRect/>
          </a:stretch>
        </p:blipFill>
        <p:spPr>
          <a:xfrm>
            <a:off x="8908812" y="1011995"/>
            <a:ext cx="2552719" cy="2495568"/>
          </a:xfrm>
          <a:prstGeom prst="rect">
            <a:avLst/>
          </a:prstGeom>
        </p:spPr>
      </p:pic>
      <p:pic>
        <p:nvPicPr>
          <p:cNvPr id="7" name="Picture 6">
            <a:extLst>
              <a:ext uri="{FF2B5EF4-FFF2-40B4-BE49-F238E27FC236}">
                <a16:creationId xmlns:a16="http://schemas.microsoft.com/office/drawing/2014/main" id="{7ECA9E3C-BEDE-9733-C4B3-824FF34EC754}"/>
              </a:ext>
            </a:extLst>
          </p:cNvPr>
          <p:cNvPicPr>
            <a:picLocks noChangeAspect="1"/>
          </p:cNvPicPr>
          <p:nvPr/>
        </p:nvPicPr>
        <p:blipFill>
          <a:blip r:embed="rId4"/>
          <a:stretch>
            <a:fillRect/>
          </a:stretch>
        </p:blipFill>
        <p:spPr>
          <a:xfrm>
            <a:off x="9246742" y="2909014"/>
            <a:ext cx="2618850" cy="1555626"/>
          </a:xfrm>
          <a:prstGeom prst="rect">
            <a:avLst/>
          </a:prstGeom>
        </p:spPr>
      </p:pic>
      <p:cxnSp>
        <p:nvCxnSpPr>
          <p:cNvPr id="14" name="Connector: Elbow 13">
            <a:extLst>
              <a:ext uri="{FF2B5EF4-FFF2-40B4-BE49-F238E27FC236}">
                <a16:creationId xmlns:a16="http://schemas.microsoft.com/office/drawing/2014/main" id="{CD3445F7-BC8D-DD9B-B756-8B6AF64ABFA1}"/>
              </a:ext>
            </a:extLst>
          </p:cNvPr>
          <p:cNvCxnSpPr>
            <a:cxnSpLocks/>
          </p:cNvCxnSpPr>
          <p:nvPr/>
        </p:nvCxnSpPr>
        <p:spPr>
          <a:xfrm>
            <a:off x="10786692" y="2572426"/>
            <a:ext cx="584580" cy="26168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06601D09-F6ED-BCF3-4F04-50D0C847B028}"/>
              </a:ext>
            </a:extLst>
          </p:cNvPr>
          <p:cNvSpPr/>
          <p:nvPr/>
        </p:nvSpPr>
        <p:spPr>
          <a:xfrm>
            <a:off x="11550955" y="4138436"/>
            <a:ext cx="314036"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46B36C-1CA6-D1E7-913F-C032EE0F371D}"/>
              </a:ext>
            </a:extLst>
          </p:cNvPr>
          <p:cNvSpPr txBox="1"/>
          <p:nvPr/>
        </p:nvSpPr>
        <p:spPr>
          <a:xfrm>
            <a:off x="7861015" y="436916"/>
            <a:ext cx="3600516" cy="369332"/>
          </a:xfrm>
          <a:prstGeom prst="rect">
            <a:avLst/>
          </a:prstGeom>
          <a:noFill/>
        </p:spPr>
        <p:txBody>
          <a:bodyPr wrap="square">
            <a:spAutoFit/>
          </a:bodyPr>
          <a:lstStyle/>
          <a:p>
            <a:r>
              <a:rPr lang="en-US">
                <a:hlinkClick r:id="rId5"/>
              </a:rPr>
              <a:t>Incremental folder feature</a:t>
            </a:r>
            <a:endParaRPr lang="en-US"/>
          </a:p>
        </p:txBody>
      </p:sp>
    </p:spTree>
    <p:extLst>
      <p:ext uri="{BB962C8B-B14F-4D97-AF65-F5344CB8AC3E}">
        <p14:creationId xmlns:p14="http://schemas.microsoft.com/office/powerpoint/2010/main" val="945538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6740" y="306825"/>
            <a:ext cx="11018520" cy="553998"/>
          </a:xfrm>
        </p:spPr>
        <p:txBody>
          <a:bodyPr/>
          <a:lstStyle/>
          <a:p>
            <a:pPr algn="ctr"/>
            <a:r>
              <a:rPr lang="en-US">
                <a:gradFill>
                  <a:gsLst>
                    <a:gs pos="99000">
                      <a:srgbClr val="0C6E3F"/>
                    </a:gs>
                    <a:gs pos="1000">
                      <a:srgbClr val="92E798"/>
                    </a:gs>
                  </a:gsLst>
                  <a:lin ang="2700000" scaled="0"/>
                </a:gradFill>
                <a:latin typeface="Segoe Pro Semibold"/>
              </a:rPr>
              <a:t>Microsoft Dataverse</a:t>
            </a:r>
          </a:p>
        </p:txBody>
      </p:sp>
      <p:sp>
        <p:nvSpPr>
          <p:cNvPr id="27" name="TextBox 26">
            <a:extLst>
              <a:ext uri="{FF2B5EF4-FFF2-40B4-BE49-F238E27FC236}">
                <a16:creationId xmlns:a16="http://schemas.microsoft.com/office/drawing/2014/main" id="{7D60E5DB-0E5A-EB0D-C0EE-5EE650588D6D}"/>
              </a:ext>
            </a:extLst>
          </p:cNvPr>
          <p:cNvSpPr txBox="1"/>
          <p:nvPr/>
        </p:nvSpPr>
        <p:spPr>
          <a:xfrm>
            <a:off x="1686587" y="896595"/>
            <a:ext cx="8818826" cy="958339"/>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150000"/>
              </a:lnSpc>
              <a:spcBef>
                <a:spcPct val="0"/>
              </a:spcBef>
              <a:spcAft>
                <a:spcPct val="0"/>
              </a:spcAft>
              <a:buClrTx/>
              <a:buSzTx/>
              <a:buFontTx/>
              <a:buNone/>
              <a:tabLst/>
              <a:defRPr/>
            </a:pP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a:rPr>
              <a:t>Enterprise grade </a:t>
            </a:r>
            <a:r>
              <a:rPr kumimoji="0" lang="en-US" sz="2000" b="0"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mn-ea"/>
                <a:cs typeface="Segoe UI"/>
              </a:rPr>
              <a:t>low-code, data platform that manages your data and business logic across the cloud</a:t>
            </a:r>
          </a:p>
        </p:txBody>
      </p:sp>
      <p:grpSp>
        <p:nvGrpSpPr>
          <p:cNvPr id="23" name="Group 22">
            <a:extLst>
              <a:ext uri="{FF2B5EF4-FFF2-40B4-BE49-F238E27FC236}">
                <a16:creationId xmlns:a16="http://schemas.microsoft.com/office/drawing/2014/main" id="{83D90431-9561-92A3-CFA9-D5B46E3D220F}"/>
              </a:ext>
            </a:extLst>
          </p:cNvPr>
          <p:cNvGrpSpPr/>
          <p:nvPr/>
        </p:nvGrpSpPr>
        <p:grpSpPr>
          <a:xfrm>
            <a:off x="3985991" y="2837092"/>
            <a:ext cx="7046601" cy="2791489"/>
            <a:chOff x="4558659" y="2659635"/>
            <a:chExt cx="7046601" cy="2791489"/>
          </a:xfrm>
        </p:grpSpPr>
        <p:sp>
          <p:nvSpPr>
            <p:cNvPr id="3" name="Rectangle: Rounded Corners 2">
              <a:extLst>
                <a:ext uri="{FF2B5EF4-FFF2-40B4-BE49-F238E27FC236}">
                  <a16:creationId xmlns:a16="http://schemas.microsoft.com/office/drawing/2014/main" id="{A854B48E-0B07-3C2C-4F08-647B00015BD9}"/>
                </a:ext>
              </a:extLst>
            </p:cNvPr>
            <p:cNvSpPr/>
            <p:nvPr/>
          </p:nvSpPr>
          <p:spPr>
            <a:xfrm>
              <a:off x="4558659" y="3144781"/>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7" name="TextBox 6">
              <a:extLst>
                <a:ext uri="{FF2B5EF4-FFF2-40B4-BE49-F238E27FC236}">
                  <a16:creationId xmlns:a16="http://schemas.microsoft.com/office/drawing/2014/main" id="{29FD01EF-C90F-3D44-468B-B81B80AE77DB}"/>
                </a:ext>
              </a:extLst>
            </p:cNvPr>
            <p:cNvSpPr txBox="1"/>
            <p:nvPr/>
          </p:nvSpPr>
          <p:spPr>
            <a:xfrm>
              <a:off x="4730397" y="3144781"/>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AI + Analytics</a:t>
              </a:r>
            </a:p>
          </p:txBody>
        </p:sp>
        <p:sp>
          <p:nvSpPr>
            <p:cNvPr id="8" name="Rectangle: Rounded Corners 7">
              <a:extLst>
                <a:ext uri="{FF2B5EF4-FFF2-40B4-BE49-F238E27FC236}">
                  <a16:creationId xmlns:a16="http://schemas.microsoft.com/office/drawing/2014/main" id="{7D54D549-26B0-3E01-92A6-361628FE9040}"/>
                </a:ext>
              </a:extLst>
            </p:cNvPr>
            <p:cNvSpPr/>
            <p:nvPr/>
          </p:nvSpPr>
          <p:spPr>
            <a:xfrm>
              <a:off x="4558659" y="4115073"/>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9" name="TextBox 8">
              <a:extLst>
                <a:ext uri="{FF2B5EF4-FFF2-40B4-BE49-F238E27FC236}">
                  <a16:creationId xmlns:a16="http://schemas.microsoft.com/office/drawing/2014/main" id="{B1B313B9-864B-8FF2-E56E-C7F17B674AF8}"/>
                </a:ext>
              </a:extLst>
            </p:cNvPr>
            <p:cNvSpPr txBox="1"/>
            <p:nvPr/>
          </p:nvSpPr>
          <p:spPr>
            <a:xfrm>
              <a:off x="4730397" y="4115073"/>
              <a:ext cx="3765786"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a:t>
              </a:r>
            </a:p>
          </p:txBody>
        </p:sp>
        <p:sp>
          <p:nvSpPr>
            <p:cNvPr id="11" name="Rectangle: Rounded Corners 10">
              <a:extLst>
                <a:ext uri="{FF2B5EF4-FFF2-40B4-BE49-F238E27FC236}">
                  <a16:creationId xmlns:a16="http://schemas.microsoft.com/office/drawing/2014/main" id="{7C4867A3-76A4-BB78-B83D-4E65191B0F3E}"/>
                </a:ext>
              </a:extLst>
            </p:cNvPr>
            <p:cNvSpPr/>
            <p:nvPr/>
          </p:nvSpPr>
          <p:spPr>
            <a:xfrm>
              <a:off x="4558659" y="2659635"/>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2" name="TextBox 11">
              <a:extLst>
                <a:ext uri="{FF2B5EF4-FFF2-40B4-BE49-F238E27FC236}">
                  <a16:creationId xmlns:a16="http://schemas.microsoft.com/office/drawing/2014/main" id="{AA34C1C3-CA02-B1F6-0C62-CE7831E8D85C}"/>
                </a:ext>
              </a:extLst>
            </p:cNvPr>
            <p:cNvSpPr txBox="1"/>
            <p:nvPr/>
          </p:nvSpPr>
          <p:spPr>
            <a:xfrm>
              <a:off x="4742107" y="2659635"/>
              <a:ext cx="232015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Business Logic</a:t>
              </a:r>
            </a:p>
          </p:txBody>
        </p:sp>
        <p:sp>
          <p:nvSpPr>
            <p:cNvPr id="14" name="Rectangle: Rounded Corners 13">
              <a:extLst>
                <a:ext uri="{FF2B5EF4-FFF2-40B4-BE49-F238E27FC236}">
                  <a16:creationId xmlns:a16="http://schemas.microsoft.com/office/drawing/2014/main" id="{8EB09556-ACB9-865E-85B3-14557D3444BA}"/>
                </a:ext>
              </a:extLst>
            </p:cNvPr>
            <p:cNvSpPr/>
            <p:nvPr/>
          </p:nvSpPr>
          <p:spPr>
            <a:xfrm>
              <a:off x="4558659" y="5085364"/>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5" name="TextBox 14">
              <a:extLst>
                <a:ext uri="{FF2B5EF4-FFF2-40B4-BE49-F238E27FC236}">
                  <a16:creationId xmlns:a16="http://schemas.microsoft.com/office/drawing/2014/main" id="{EF45B167-8DA1-ACEE-B6D5-F8A15FDCCB2C}"/>
                </a:ext>
              </a:extLst>
            </p:cNvPr>
            <p:cNvSpPr txBox="1"/>
            <p:nvPr/>
          </p:nvSpPr>
          <p:spPr>
            <a:xfrm>
              <a:off x="4742107" y="5085364"/>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 Governance</a:t>
              </a:r>
            </a:p>
          </p:txBody>
        </p:sp>
        <p:sp>
          <p:nvSpPr>
            <p:cNvPr id="16" name="Rectangle: Rounded Corners 15">
              <a:extLst>
                <a:ext uri="{FF2B5EF4-FFF2-40B4-BE49-F238E27FC236}">
                  <a16:creationId xmlns:a16="http://schemas.microsoft.com/office/drawing/2014/main" id="{562C03D8-0033-5792-99E5-4F04E95A03A4}"/>
                </a:ext>
              </a:extLst>
            </p:cNvPr>
            <p:cNvSpPr/>
            <p:nvPr/>
          </p:nvSpPr>
          <p:spPr>
            <a:xfrm>
              <a:off x="4558659" y="4600219"/>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18" name="TextBox 17">
              <a:extLst>
                <a:ext uri="{FF2B5EF4-FFF2-40B4-BE49-F238E27FC236}">
                  <a16:creationId xmlns:a16="http://schemas.microsoft.com/office/drawing/2014/main" id="{121C161B-1584-9ADD-70BE-4597A15E1295}"/>
                </a:ext>
              </a:extLst>
            </p:cNvPr>
            <p:cNvSpPr txBox="1"/>
            <p:nvPr/>
          </p:nvSpPr>
          <p:spPr>
            <a:xfrm>
              <a:off x="4742107" y="4600219"/>
              <a:ext cx="231566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Storage</a:t>
              </a:r>
            </a:p>
          </p:txBody>
        </p:sp>
        <p:sp>
          <p:nvSpPr>
            <p:cNvPr id="19" name="Rectangle: Rounded Corners 18">
              <a:extLst>
                <a:ext uri="{FF2B5EF4-FFF2-40B4-BE49-F238E27FC236}">
                  <a16:creationId xmlns:a16="http://schemas.microsoft.com/office/drawing/2014/main" id="{E90880EB-79F9-7E45-050D-B483FE0249ED}"/>
                </a:ext>
              </a:extLst>
            </p:cNvPr>
            <p:cNvSpPr/>
            <p:nvPr/>
          </p:nvSpPr>
          <p:spPr>
            <a:xfrm>
              <a:off x="4558659" y="3629927"/>
              <a:ext cx="7046601" cy="365760"/>
            </a:xfrm>
            <a:prstGeom prst="roundRect">
              <a:avLst>
                <a:gd name="adj" fmla="val 7576"/>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1" name="TextBox 20">
              <a:extLst>
                <a:ext uri="{FF2B5EF4-FFF2-40B4-BE49-F238E27FC236}">
                  <a16:creationId xmlns:a16="http://schemas.microsoft.com/office/drawing/2014/main" id="{E1B0483B-F81A-3FC4-FE8F-0D351361E8FB}"/>
                </a:ext>
              </a:extLst>
            </p:cNvPr>
            <p:cNvSpPr txBox="1"/>
            <p:nvPr/>
          </p:nvSpPr>
          <p:spPr>
            <a:xfrm>
              <a:off x="4742107" y="3629927"/>
              <a:ext cx="2331861"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Integration</a:t>
              </a:r>
            </a:p>
          </p:txBody>
        </p:sp>
      </p:grpSp>
      <p:pic>
        <p:nvPicPr>
          <p:cNvPr id="22" name="Graphic 8">
            <a:extLst>
              <a:ext uri="{FF2B5EF4-FFF2-40B4-BE49-F238E27FC236}">
                <a16:creationId xmlns:a16="http://schemas.microsoft.com/office/drawing/2014/main" id="{F7649451-ECBF-EB4F-1CF5-04B9F0203E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59405" y="3547036"/>
            <a:ext cx="1371600" cy="1371600"/>
          </a:xfrm>
          <a:prstGeom prst="rect">
            <a:avLst/>
          </a:prstGeom>
        </p:spPr>
      </p:pic>
      <p:cxnSp>
        <p:nvCxnSpPr>
          <p:cNvPr id="26" name="Straight Connector 25">
            <a:extLst>
              <a:ext uri="{FF2B5EF4-FFF2-40B4-BE49-F238E27FC236}">
                <a16:creationId xmlns:a16="http://schemas.microsoft.com/office/drawing/2014/main" id="{156B3A1C-7284-BC85-1469-D30A820905F7}"/>
              </a:ext>
              <a:ext uri="{C183D7F6-B498-43B3-948B-1728B52AA6E4}">
                <adec:decorative xmlns:adec="http://schemas.microsoft.com/office/drawing/2017/decorative" val="1"/>
              </a:ext>
            </a:extLst>
          </p:cNvPr>
          <p:cNvCxnSpPr>
            <a:cxnSpLocks/>
          </p:cNvCxnSpPr>
          <p:nvPr/>
        </p:nvCxnSpPr>
        <p:spPr>
          <a:xfrm>
            <a:off x="3258498" y="2404036"/>
            <a:ext cx="0" cy="3657600"/>
          </a:xfrm>
          <a:prstGeom prst="line">
            <a:avLst/>
          </a:prstGeom>
          <a:noFill/>
          <a:ln w="15875" cap="flat" cmpd="sng" algn="ctr">
            <a:gradFill>
              <a:gsLst>
                <a:gs pos="0">
                  <a:srgbClr val="92E798"/>
                </a:gs>
                <a:gs pos="56000">
                  <a:srgbClr val="084B29"/>
                </a:gs>
                <a:gs pos="100000">
                  <a:srgbClr val="FFFFFF"/>
                </a:gs>
              </a:gsLst>
              <a:lin ang="5400000" scaled="1"/>
            </a:gradFill>
            <a:prstDash val="solid"/>
            <a:headEnd type="none" w="lg" len="med"/>
            <a:tailEnd type="none" w="lg" len="med"/>
          </a:ln>
          <a:effectLst/>
        </p:spPr>
      </p:cxnSp>
    </p:spTree>
    <p:extLst>
      <p:ext uri="{BB962C8B-B14F-4D97-AF65-F5344CB8AC3E}">
        <p14:creationId xmlns:p14="http://schemas.microsoft.com/office/powerpoint/2010/main" val="1363012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EA9A3E-483B-B061-4711-FDC01A473FBA}"/>
              </a:ext>
            </a:extLst>
          </p:cNvPr>
          <p:cNvSpPr>
            <a:spLocks noGrp="1"/>
          </p:cNvSpPr>
          <p:nvPr>
            <p:ph type="title"/>
          </p:nvPr>
        </p:nvSpPr>
        <p:spPr>
          <a:xfrm>
            <a:off x="0" y="0"/>
            <a:ext cx="10515600" cy="621582"/>
          </a:xfrm>
        </p:spPr>
        <p:txBody>
          <a:bodyPr>
            <a:normAutofit/>
          </a:bodyPr>
          <a:lstStyle/>
          <a:p>
            <a:r>
              <a:rPr lang="en-US" sz="3600" spc="-50">
                <a:ln w="3175">
                  <a:noFill/>
                </a:ln>
                <a:ea typeface="+mn-ea"/>
                <a:cs typeface="Segoe UI" pitchFamily="34" charset="0"/>
              </a:rPr>
              <a:t>Incremental folder data processing - Ideas</a:t>
            </a:r>
          </a:p>
        </p:txBody>
      </p:sp>
      <p:graphicFrame>
        <p:nvGraphicFramePr>
          <p:cNvPr id="5" name="Table 4">
            <a:extLst>
              <a:ext uri="{FF2B5EF4-FFF2-40B4-BE49-F238E27FC236}">
                <a16:creationId xmlns:a16="http://schemas.microsoft.com/office/drawing/2014/main" id="{84C92D2D-3499-4359-977F-2A1490053A53}"/>
              </a:ext>
            </a:extLst>
          </p:cNvPr>
          <p:cNvGraphicFramePr>
            <a:graphicFrameLocks noGrp="1"/>
          </p:cNvGraphicFramePr>
          <p:nvPr>
            <p:extLst>
              <p:ext uri="{D42A27DB-BD31-4B8C-83A1-F6EECF244321}">
                <p14:modId xmlns:p14="http://schemas.microsoft.com/office/powerpoint/2010/main" val="869921643"/>
              </p:ext>
            </p:extLst>
          </p:nvPr>
        </p:nvGraphicFramePr>
        <p:xfrm>
          <a:off x="132575" y="621582"/>
          <a:ext cx="11667017" cy="5814353"/>
        </p:xfrm>
        <a:graphic>
          <a:graphicData uri="http://schemas.openxmlformats.org/drawingml/2006/table">
            <a:tbl>
              <a:tblPr firstRow="1" bandRow="1">
                <a:tableStyleId>{5C22544A-7EE6-4342-B048-85BDC9FD1C3A}</a:tableStyleId>
              </a:tblPr>
              <a:tblGrid>
                <a:gridCol w="909249">
                  <a:extLst>
                    <a:ext uri="{9D8B030D-6E8A-4147-A177-3AD203B41FA5}">
                      <a16:colId xmlns:a16="http://schemas.microsoft.com/office/drawing/2014/main" val="3765821505"/>
                    </a:ext>
                  </a:extLst>
                </a:gridCol>
                <a:gridCol w="1915448">
                  <a:extLst>
                    <a:ext uri="{9D8B030D-6E8A-4147-A177-3AD203B41FA5}">
                      <a16:colId xmlns:a16="http://schemas.microsoft.com/office/drawing/2014/main" val="3302831261"/>
                    </a:ext>
                  </a:extLst>
                </a:gridCol>
                <a:gridCol w="1857738">
                  <a:extLst>
                    <a:ext uri="{9D8B030D-6E8A-4147-A177-3AD203B41FA5}">
                      <a16:colId xmlns:a16="http://schemas.microsoft.com/office/drawing/2014/main" val="2547924579"/>
                    </a:ext>
                  </a:extLst>
                </a:gridCol>
                <a:gridCol w="1966532">
                  <a:extLst>
                    <a:ext uri="{9D8B030D-6E8A-4147-A177-3AD203B41FA5}">
                      <a16:colId xmlns:a16="http://schemas.microsoft.com/office/drawing/2014/main" val="3716294688"/>
                    </a:ext>
                  </a:extLst>
                </a:gridCol>
                <a:gridCol w="2222212">
                  <a:extLst>
                    <a:ext uri="{9D8B030D-6E8A-4147-A177-3AD203B41FA5}">
                      <a16:colId xmlns:a16="http://schemas.microsoft.com/office/drawing/2014/main" val="1106236198"/>
                    </a:ext>
                  </a:extLst>
                </a:gridCol>
                <a:gridCol w="1397919">
                  <a:extLst>
                    <a:ext uri="{9D8B030D-6E8A-4147-A177-3AD203B41FA5}">
                      <a16:colId xmlns:a16="http://schemas.microsoft.com/office/drawing/2014/main" val="488024748"/>
                    </a:ext>
                  </a:extLst>
                </a:gridCol>
                <a:gridCol w="1397919">
                  <a:extLst>
                    <a:ext uri="{9D8B030D-6E8A-4147-A177-3AD203B41FA5}">
                      <a16:colId xmlns:a16="http://schemas.microsoft.com/office/drawing/2014/main" val="1117224093"/>
                    </a:ext>
                  </a:extLst>
                </a:gridCol>
              </a:tblGrid>
              <a:tr h="693713">
                <a:tc>
                  <a:txBody>
                    <a:bodyPr/>
                    <a:lstStyle/>
                    <a:p>
                      <a:pPr marL="0" algn="l" defTabSz="914400" rtl="0" eaLnBrk="1" latinLnBrk="0" hangingPunct="1"/>
                      <a:r>
                        <a:rPr lang="en-US" sz="1800" kern="1200">
                          <a:solidFill>
                            <a:schemeClr val="dk1"/>
                          </a:solidFill>
                          <a:latin typeface="+mn-lt"/>
                          <a:ea typeface="+mn-ea"/>
                          <a:cs typeface="+mn-cs"/>
                        </a:rPr>
                        <a:t>Type</a:t>
                      </a:r>
                    </a:p>
                  </a:txBody>
                  <a:tcPr/>
                </a:tc>
                <a:tc>
                  <a:txBody>
                    <a:bodyPr/>
                    <a:lstStyle/>
                    <a:p>
                      <a:pPr marL="0" algn="l" defTabSz="914400" rtl="0" eaLnBrk="1" latinLnBrk="0" hangingPunct="1"/>
                      <a:r>
                        <a:rPr lang="en-US" sz="1800" kern="1200">
                          <a:solidFill>
                            <a:schemeClr val="dk1"/>
                          </a:solidFill>
                          <a:latin typeface="+mn-lt"/>
                          <a:ea typeface="+mn-ea"/>
                          <a:cs typeface="+mn-cs"/>
                        </a:rPr>
                        <a:t>Trigger point </a:t>
                      </a:r>
                    </a:p>
                  </a:txBody>
                  <a:tcPr/>
                </a:tc>
                <a:tc>
                  <a:txBody>
                    <a:bodyPr/>
                    <a:lstStyle/>
                    <a:p>
                      <a:pPr marL="0" algn="l" defTabSz="914400" rtl="0" eaLnBrk="1" latinLnBrk="0" hangingPunct="1"/>
                      <a:r>
                        <a:rPr lang="en-US" sz="1800" kern="1200">
                          <a:solidFill>
                            <a:schemeClr val="dk1"/>
                          </a:solidFill>
                          <a:latin typeface="+mn-lt"/>
                          <a:ea typeface="+mn-ea"/>
                          <a:cs typeface="+mn-cs"/>
                        </a:rPr>
                        <a:t>Pre-Processing</a:t>
                      </a:r>
                    </a:p>
                  </a:txBody>
                  <a:tcPr/>
                </a:tc>
                <a:tc>
                  <a:txBody>
                    <a:bodyPr/>
                    <a:lstStyle/>
                    <a:p>
                      <a:pPr marL="0" algn="l" defTabSz="914400" rtl="0" eaLnBrk="1" latinLnBrk="0" hangingPunct="1"/>
                      <a:r>
                        <a:rPr lang="en-US" sz="1800" kern="1200">
                          <a:solidFill>
                            <a:schemeClr val="dk1"/>
                          </a:solidFill>
                          <a:latin typeface="+mn-lt"/>
                          <a:ea typeface="+mn-ea"/>
                          <a:cs typeface="+mn-cs"/>
                        </a:rPr>
                        <a:t>Data read</a:t>
                      </a:r>
                    </a:p>
                  </a:txBody>
                  <a:tcPr/>
                </a:tc>
                <a:tc>
                  <a:txBody>
                    <a:bodyPr/>
                    <a:lstStyle/>
                    <a:p>
                      <a:pPr marL="0" algn="l" defTabSz="914400" rtl="0" eaLnBrk="1" latinLnBrk="0" hangingPunct="1"/>
                      <a:r>
                        <a:rPr lang="en-US" sz="1800" kern="1200">
                          <a:solidFill>
                            <a:schemeClr val="dk1"/>
                          </a:solidFill>
                          <a:latin typeface="+mn-lt"/>
                          <a:ea typeface="+mn-ea"/>
                          <a:cs typeface="+mn-cs"/>
                        </a:rPr>
                        <a:t>Data copy</a:t>
                      </a:r>
                    </a:p>
                  </a:txBody>
                  <a:tcPr/>
                </a:tc>
                <a:tc>
                  <a:txBody>
                    <a:bodyPr/>
                    <a:lstStyle/>
                    <a:p>
                      <a:pPr marL="0" algn="l" defTabSz="914400" rtl="0" eaLnBrk="1" latinLnBrk="0" hangingPunct="1"/>
                      <a:r>
                        <a:rPr lang="en-US" sz="1800" kern="1200">
                          <a:solidFill>
                            <a:schemeClr val="dk1"/>
                          </a:solidFill>
                          <a:latin typeface="+mn-lt"/>
                          <a:ea typeface="+mn-ea"/>
                          <a:cs typeface="+mn-cs"/>
                        </a:rPr>
                        <a:t>Post processing</a:t>
                      </a:r>
                    </a:p>
                  </a:txBody>
                  <a:tcPr/>
                </a:tc>
                <a:tc>
                  <a:txBody>
                    <a:bodyPr/>
                    <a:lstStyle/>
                    <a:p>
                      <a:pPr marL="0" algn="l" defTabSz="914400" rtl="0" eaLnBrk="1" latinLnBrk="0" hangingPunct="1"/>
                      <a:r>
                        <a:rPr lang="en-US" sz="1800" kern="1200">
                          <a:solidFill>
                            <a:schemeClr val="dk1"/>
                          </a:solidFill>
                          <a:latin typeface="+mn-lt"/>
                          <a:ea typeface="+mn-ea"/>
                          <a:cs typeface="+mn-cs"/>
                        </a:rPr>
                        <a:t>Examples</a:t>
                      </a:r>
                    </a:p>
                  </a:txBody>
                  <a:tcPr/>
                </a:tc>
                <a:extLst>
                  <a:ext uri="{0D108BD9-81ED-4DB2-BD59-A6C34878D82A}">
                    <a16:rowId xmlns:a16="http://schemas.microsoft.com/office/drawing/2014/main" val="1271904026"/>
                  </a:ext>
                </a:extLst>
              </a:tr>
              <a:tr h="1955605">
                <a:tc>
                  <a:txBody>
                    <a:bodyPr/>
                    <a:lstStyle/>
                    <a:p>
                      <a:pPr marL="0" algn="l" defTabSz="914400" rtl="0" eaLnBrk="1" latinLnBrk="0" hangingPunct="1"/>
                      <a:r>
                        <a:rPr lang="en-US" sz="1800" kern="1200">
                          <a:solidFill>
                            <a:schemeClr val="dk1"/>
                          </a:solidFill>
                          <a:latin typeface="+mn-lt"/>
                          <a:ea typeface="+mn-ea"/>
                          <a:cs typeface="+mn-cs"/>
                        </a:rPr>
                        <a:t>Event based</a:t>
                      </a:r>
                    </a:p>
                  </a:txBody>
                  <a:tcPr/>
                </a:tc>
                <a:tc>
                  <a:txBody>
                    <a:bodyPr/>
                    <a:lstStyle/>
                    <a:p>
                      <a:pPr marL="0" algn="l" defTabSz="914400" rtl="0" eaLnBrk="1" latinLnBrk="0" hangingPunct="1"/>
                      <a:r>
                        <a:rPr lang="en-US" sz="1800" kern="1200">
                          <a:solidFill>
                            <a:schemeClr val="dk1"/>
                          </a:solidFill>
                          <a:latin typeface="+mn-lt"/>
                          <a:ea typeface="+mn-ea"/>
                          <a:cs typeface="+mn-cs"/>
                        </a:rPr>
                        <a:t>Storage event – when </a:t>
                      </a:r>
                      <a:r>
                        <a:rPr lang="en-US" sz="1800" kern="1200" err="1">
                          <a:solidFill>
                            <a:schemeClr val="dk1"/>
                          </a:solidFill>
                          <a:latin typeface="+mn-lt"/>
                          <a:ea typeface="+mn-ea"/>
                          <a:cs typeface="+mn-cs"/>
                        </a:rPr>
                        <a:t>model.json</a:t>
                      </a:r>
                      <a:r>
                        <a:rPr lang="en-US" sz="1800" kern="1200">
                          <a:solidFill>
                            <a:schemeClr val="dk1"/>
                          </a:solidFill>
                          <a:latin typeface="+mn-lt"/>
                          <a:ea typeface="+mn-ea"/>
                          <a:cs typeface="+mn-cs"/>
                        </a:rPr>
                        <a:t> file under timestamp folder is updated size not 0  </a:t>
                      </a:r>
                    </a:p>
                    <a:p>
                      <a:pPr marL="0" algn="l" defTabSz="914400" rtl="0" eaLnBrk="1" latinLnBrk="0" hangingPunct="1"/>
                      <a:r>
                        <a:rPr lang="en-US" sz="1800" kern="1200">
                          <a:solidFill>
                            <a:schemeClr val="dk1"/>
                          </a:solidFill>
                          <a:latin typeface="+mn-lt"/>
                          <a:ea typeface="+mn-ea"/>
                          <a:cs typeface="+mn-cs"/>
                        </a:rPr>
                        <a:t>Pass the {timestampfolder1}</a:t>
                      </a:r>
                    </a:p>
                  </a:txBody>
                  <a:tcPr/>
                </a:tc>
                <a:tc>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r>
                        <a:rPr lang="en-US" sz="1800" kern="1200">
                          <a:solidFill>
                            <a:schemeClr val="dk1"/>
                          </a:solidFill>
                          <a:latin typeface="+mn-lt"/>
                          <a:ea typeface="+mn-ea"/>
                          <a:cs typeface="+mn-cs"/>
                        </a:rPr>
                        <a:t>Read each tables {ftimestampfolder1}/{</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CSV data</a:t>
                      </a:r>
                    </a:p>
                  </a:txBody>
                  <a:tcPr/>
                </a:tc>
                <a:tc rowSpan="2">
                  <a:txBody>
                    <a:bodyPr/>
                    <a:lstStyle/>
                    <a:p>
                      <a:pPr marL="0" algn="l" defTabSz="914400" rtl="0" eaLnBrk="1" latinLnBrk="0" hangingPunct="1"/>
                      <a:r>
                        <a:rPr lang="en-US" sz="1800" kern="1200">
                          <a:solidFill>
                            <a:schemeClr val="dk1"/>
                          </a:solidFill>
                          <a:latin typeface="+mn-lt"/>
                          <a:ea typeface="+mn-ea"/>
                          <a:cs typeface="+mn-cs"/>
                        </a:rPr>
                        <a:t>De-duplicate the data on  </a:t>
                      </a:r>
                      <a:r>
                        <a:rPr lang="en-US" sz="1800" kern="1200" err="1">
                          <a:solidFill>
                            <a:schemeClr val="dk1"/>
                          </a:solidFill>
                          <a:latin typeface="+mn-lt"/>
                          <a:ea typeface="+mn-ea"/>
                          <a:cs typeface="+mn-cs"/>
                        </a:rPr>
                        <a:t>VersionNumber</a:t>
                      </a:r>
                      <a:r>
                        <a:rPr lang="en-US" sz="1800" kern="1200">
                          <a:solidFill>
                            <a:schemeClr val="dk1"/>
                          </a:solidFill>
                          <a:latin typeface="+mn-lt"/>
                          <a:ea typeface="+mn-ea"/>
                          <a:cs typeface="+mn-cs"/>
                        </a:rPr>
                        <a:t> and ID</a:t>
                      </a: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r>
                        <a:rPr lang="en-US" sz="1800" kern="1200" err="1">
                          <a:solidFill>
                            <a:schemeClr val="dk1"/>
                          </a:solidFill>
                          <a:latin typeface="+mn-lt"/>
                          <a:ea typeface="+mn-ea"/>
                          <a:cs typeface="+mn-cs"/>
                        </a:rPr>
                        <a:t>Upsert</a:t>
                      </a:r>
                      <a:r>
                        <a:rPr lang="en-US" sz="1800" kern="1200">
                          <a:solidFill>
                            <a:schemeClr val="dk1"/>
                          </a:solidFill>
                          <a:latin typeface="+mn-lt"/>
                          <a:ea typeface="+mn-ea"/>
                          <a:cs typeface="+mn-cs"/>
                        </a:rPr>
                        <a:t> the rows matching or ID</a:t>
                      </a: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r>
                        <a:rPr lang="en-US" sz="1800" kern="1200">
                          <a:solidFill>
                            <a:schemeClr val="dk1"/>
                          </a:solidFill>
                          <a:latin typeface="+mn-lt"/>
                          <a:ea typeface="+mn-ea"/>
                          <a:cs typeface="+mn-cs"/>
                        </a:rPr>
                        <a:t>Delete the rows where </a:t>
                      </a:r>
                      <a:r>
                        <a:rPr lang="en-US" sz="1800" kern="1200" err="1">
                          <a:solidFill>
                            <a:schemeClr val="dk1"/>
                          </a:solidFill>
                          <a:latin typeface="+mn-lt"/>
                          <a:ea typeface="+mn-ea"/>
                          <a:cs typeface="+mn-cs"/>
                        </a:rPr>
                        <a:t>IsDelete</a:t>
                      </a:r>
                      <a:r>
                        <a:rPr lang="en-US" sz="1800" kern="1200">
                          <a:solidFill>
                            <a:schemeClr val="dk1"/>
                          </a:solidFill>
                          <a:latin typeface="+mn-lt"/>
                          <a:ea typeface="+mn-ea"/>
                          <a:cs typeface="+mn-cs"/>
                        </a:rPr>
                        <a:t> = True</a:t>
                      </a:r>
                    </a:p>
                  </a:txBody>
                  <a:tcPr/>
                </a:tc>
                <a:tc>
                  <a:txBody>
                    <a:bodyPr/>
                    <a:lstStyle/>
                    <a:p>
                      <a:pPr marL="0" algn="l" defTabSz="914400" rtl="0" eaLnBrk="1" latinLnBrk="0" hangingPunct="1"/>
                      <a:endParaRPr lang="en-US" sz="1800" kern="1200">
                        <a:solidFill>
                          <a:schemeClr val="dk1"/>
                        </a:solidFill>
                        <a:latin typeface="+mn-lt"/>
                        <a:ea typeface="+mn-ea"/>
                        <a:cs typeface="+mn-cs"/>
                      </a:endParaRPr>
                    </a:p>
                  </a:txBody>
                  <a:tcPr/>
                </a:tc>
                <a:tc rowSpan="2">
                  <a:txBody>
                    <a:bodyPr/>
                    <a:lstStyle/>
                    <a:p>
                      <a:pPr marL="0" algn="l" defTabSz="914400" rtl="0" eaLnBrk="1" latinLnBrk="0" hangingPunct="1"/>
                      <a:r>
                        <a:rPr lang="en-US" sz="1800" kern="1200">
                          <a:solidFill>
                            <a:schemeClr val="dk1"/>
                          </a:solidFill>
                          <a:latin typeface="+mn-lt"/>
                          <a:ea typeface="+mn-ea"/>
                          <a:cs typeface="+mn-cs"/>
                        </a:rPr>
                        <a:t>Coming soon</a:t>
                      </a:r>
                    </a:p>
                  </a:txBody>
                  <a:tcPr/>
                </a:tc>
                <a:extLst>
                  <a:ext uri="{0D108BD9-81ED-4DB2-BD59-A6C34878D82A}">
                    <a16:rowId xmlns:a16="http://schemas.microsoft.com/office/drawing/2014/main" val="1112877237"/>
                  </a:ext>
                </a:extLst>
              </a:tr>
              <a:tr h="2557329">
                <a:tc>
                  <a:txBody>
                    <a:bodyPr/>
                    <a:lstStyle/>
                    <a:p>
                      <a:pPr marL="0" algn="l" defTabSz="914400" rtl="0" eaLnBrk="1" latinLnBrk="0" hangingPunct="1"/>
                      <a:r>
                        <a:rPr lang="en-US" sz="1800" kern="1200">
                          <a:solidFill>
                            <a:schemeClr val="dk1"/>
                          </a:solidFill>
                          <a:latin typeface="+mn-lt"/>
                          <a:ea typeface="+mn-ea"/>
                          <a:cs typeface="+mn-cs"/>
                        </a:rPr>
                        <a:t>Batch mode</a:t>
                      </a:r>
                    </a:p>
                  </a:txBody>
                  <a:tcPr/>
                </a:tc>
                <a:tc>
                  <a:txBody>
                    <a:bodyPr/>
                    <a:lstStyle/>
                    <a:p>
                      <a:pPr marL="0" algn="l" defTabSz="914400" rtl="0" eaLnBrk="1" latinLnBrk="0" hangingPunct="1"/>
                      <a:r>
                        <a:rPr lang="en-US" sz="1800" kern="1200">
                          <a:solidFill>
                            <a:schemeClr val="dk1"/>
                          </a:solidFill>
                          <a:latin typeface="+mn-lt"/>
                          <a:ea typeface="+mn-ea"/>
                          <a:cs typeface="+mn-cs"/>
                        </a:rPr>
                        <a:t>Specified time interval</a:t>
                      </a:r>
                    </a:p>
                  </a:txBody>
                  <a:tcPr/>
                </a:tc>
                <a:tc>
                  <a:txBody>
                    <a:bodyPr/>
                    <a:lstStyle/>
                    <a:p>
                      <a:pPr marL="0" algn="l" defTabSz="914400" rtl="0" eaLnBrk="1" latinLnBrk="0" hangingPunct="1"/>
                      <a:r>
                        <a:rPr lang="en-US" sz="1800" kern="1200">
                          <a:solidFill>
                            <a:schemeClr val="dk1"/>
                          </a:solidFill>
                          <a:latin typeface="+mn-lt"/>
                          <a:ea typeface="+mn-ea"/>
                          <a:cs typeface="+mn-cs"/>
                        </a:rPr>
                        <a:t>Create a high watermark marker – </a:t>
                      </a:r>
                      <a:r>
                        <a:rPr lang="en-US" sz="1800" kern="1200" err="1">
                          <a:solidFill>
                            <a:schemeClr val="dk1"/>
                          </a:solidFill>
                          <a:latin typeface="+mn-lt"/>
                          <a:ea typeface="+mn-ea"/>
                          <a:cs typeface="+mn-cs"/>
                        </a:rPr>
                        <a:t>foldername</a:t>
                      </a:r>
                      <a:r>
                        <a:rPr lang="en-US" sz="1800" kern="1200">
                          <a:solidFill>
                            <a:schemeClr val="dk1"/>
                          </a:solidFill>
                          <a:latin typeface="+mn-lt"/>
                          <a:ea typeface="+mn-ea"/>
                          <a:cs typeface="+mn-cs"/>
                        </a:rPr>
                        <a:t> </a:t>
                      </a:r>
                    </a:p>
                    <a:p>
                      <a:pPr marL="0" algn="l" defTabSz="914400" rtl="0" eaLnBrk="1" latinLnBrk="0" hangingPunct="1"/>
                      <a:r>
                        <a:rPr lang="en-US" sz="1800" kern="1200">
                          <a:solidFill>
                            <a:schemeClr val="dk1"/>
                          </a:solidFill>
                          <a:latin typeface="+mn-lt"/>
                          <a:ea typeface="+mn-ea"/>
                          <a:cs typeface="+mn-cs"/>
                        </a:rPr>
                        <a:t>Identify list of folder completed since last watermark {folder1,folder2}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latin typeface="+mn-lt"/>
                          <a:ea typeface="+mn-ea"/>
                          <a:cs typeface="+mn-cs"/>
                        </a:rPr>
                        <a:t>Read each folder {folder1}/{</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latin typeface="+mn-lt"/>
                          <a:ea typeface="+mn-ea"/>
                          <a:cs typeface="+mn-cs"/>
                        </a:rPr>
                        <a:t>{folder2}/{</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folders CSV</a:t>
                      </a:r>
                    </a:p>
                    <a:p>
                      <a:pPr marL="0" algn="l" defTabSz="914400" rtl="0" eaLnBrk="1" latinLnBrk="0" hangingPunct="1"/>
                      <a:endParaRPr lang="en-US" sz="1800" kern="1200">
                        <a:solidFill>
                          <a:schemeClr val="dk1"/>
                        </a:solidFill>
                        <a:latin typeface="+mn-lt"/>
                        <a:ea typeface="+mn-ea"/>
                        <a:cs typeface="+mn-cs"/>
                      </a:endParaRPr>
                    </a:p>
                  </a:txBody>
                  <a:tcPr/>
                </a:tc>
                <a:tc vMerge="1">
                  <a:txBody>
                    <a:bodyPr/>
                    <a:lstStyle/>
                    <a:p>
                      <a:endParaRPr lang="en-US"/>
                    </a:p>
                  </a:txBody>
                  <a:tcPr/>
                </a:tc>
                <a:tc>
                  <a:txBody>
                    <a:bodyPr/>
                    <a:lstStyle/>
                    <a:p>
                      <a:pPr marL="0" algn="l" defTabSz="914400" rtl="0" eaLnBrk="1" latinLnBrk="0" hangingPunct="1"/>
                      <a:r>
                        <a:rPr lang="en-US" sz="1800" kern="1200">
                          <a:solidFill>
                            <a:schemeClr val="dk1"/>
                          </a:solidFill>
                          <a:latin typeface="+mn-lt"/>
                          <a:ea typeface="+mn-ea"/>
                          <a:cs typeface="+mn-cs"/>
                        </a:rPr>
                        <a:t>Update marker with largest timestamp </a:t>
                      </a:r>
                      <a:r>
                        <a:rPr lang="en-US" sz="1800" kern="1200" err="1">
                          <a:solidFill>
                            <a:schemeClr val="dk1"/>
                          </a:solidFill>
                          <a:latin typeface="+mn-lt"/>
                          <a:ea typeface="+mn-ea"/>
                          <a:cs typeface="+mn-cs"/>
                        </a:rPr>
                        <a:t>foldername</a:t>
                      </a:r>
                      <a:r>
                        <a:rPr lang="en-US" sz="1800" kern="1200">
                          <a:solidFill>
                            <a:schemeClr val="dk1"/>
                          </a:solidFill>
                          <a:latin typeface="+mn-lt"/>
                          <a:ea typeface="+mn-ea"/>
                          <a:cs typeface="+mn-cs"/>
                        </a:rPr>
                        <a:t> processed</a:t>
                      </a:r>
                    </a:p>
                  </a:txBody>
                  <a:tcPr/>
                </a:tc>
                <a:tc vMerge="1">
                  <a:txBody>
                    <a:bodyPr/>
                    <a:lstStyle/>
                    <a:p>
                      <a:pPr marL="0" algn="l" defTabSz="914400" rtl="0" eaLnBrk="1" latinLnBrk="0" hangingPunct="1"/>
                      <a:r>
                        <a:rPr lang="en-US" sz="1800" kern="1200">
                          <a:solidFill>
                            <a:schemeClr val="dk1"/>
                          </a:solidFill>
                          <a:latin typeface="+mn-lt"/>
                          <a:ea typeface="+mn-ea"/>
                          <a:cs typeface="+mn-cs"/>
                        </a:rPr>
                        <a:t>Coming soon</a:t>
                      </a:r>
                    </a:p>
                  </a:txBody>
                  <a:tcPr/>
                </a:tc>
                <a:extLst>
                  <a:ext uri="{0D108BD9-81ED-4DB2-BD59-A6C34878D82A}">
                    <a16:rowId xmlns:a16="http://schemas.microsoft.com/office/drawing/2014/main" val="964899072"/>
                  </a:ext>
                </a:extLst>
              </a:tr>
            </a:tbl>
          </a:graphicData>
        </a:graphic>
      </p:graphicFrame>
    </p:spTree>
    <p:extLst>
      <p:ext uri="{BB962C8B-B14F-4D97-AF65-F5344CB8AC3E}">
        <p14:creationId xmlns:p14="http://schemas.microsoft.com/office/powerpoint/2010/main" val="3521437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Known issues, gaps, workarounds and timeline as of Oct 2023 </a:t>
            </a:r>
          </a:p>
        </p:txBody>
      </p:sp>
      <p:graphicFrame>
        <p:nvGraphicFramePr>
          <p:cNvPr id="4" name="Table 3">
            <a:extLst>
              <a:ext uri="{FF2B5EF4-FFF2-40B4-BE49-F238E27FC236}">
                <a16:creationId xmlns:a16="http://schemas.microsoft.com/office/drawing/2014/main" id="{1C2619F4-0A87-0514-7476-0C4E620DA93D}"/>
              </a:ext>
            </a:extLst>
          </p:cNvPr>
          <p:cNvGraphicFramePr>
            <a:graphicFrameLocks noGrp="1"/>
          </p:cNvGraphicFramePr>
          <p:nvPr>
            <p:extLst>
              <p:ext uri="{D42A27DB-BD31-4B8C-83A1-F6EECF244321}">
                <p14:modId xmlns:p14="http://schemas.microsoft.com/office/powerpoint/2010/main" val="3347686628"/>
              </p:ext>
            </p:extLst>
          </p:nvPr>
        </p:nvGraphicFramePr>
        <p:xfrm>
          <a:off x="586738" y="919237"/>
          <a:ext cx="11018520" cy="4793591"/>
        </p:xfrm>
        <a:graphic>
          <a:graphicData uri="http://schemas.openxmlformats.org/drawingml/2006/table">
            <a:tbl>
              <a:tblPr firstRow="1" bandRow="1">
                <a:tableStyleId>{00A15C55-8517-42AA-B614-E9B94910E393}</a:tableStyleId>
              </a:tblPr>
              <a:tblGrid>
                <a:gridCol w="3672840">
                  <a:extLst>
                    <a:ext uri="{9D8B030D-6E8A-4147-A177-3AD203B41FA5}">
                      <a16:colId xmlns:a16="http://schemas.microsoft.com/office/drawing/2014/main" val="1838623990"/>
                    </a:ext>
                  </a:extLst>
                </a:gridCol>
                <a:gridCol w="3672840">
                  <a:extLst>
                    <a:ext uri="{9D8B030D-6E8A-4147-A177-3AD203B41FA5}">
                      <a16:colId xmlns:a16="http://schemas.microsoft.com/office/drawing/2014/main" val="582167646"/>
                    </a:ext>
                  </a:extLst>
                </a:gridCol>
                <a:gridCol w="3672840">
                  <a:extLst>
                    <a:ext uri="{9D8B030D-6E8A-4147-A177-3AD203B41FA5}">
                      <a16:colId xmlns:a16="http://schemas.microsoft.com/office/drawing/2014/main" val="4243898374"/>
                    </a:ext>
                  </a:extLst>
                </a:gridCol>
              </a:tblGrid>
              <a:tr h="622202">
                <a:tc>
                  <a:txBody>
                    <a:bodyPr/>
                    <a:lstStyle/>
                    <a:p>
                      <a:r>
                        <a:rPr lang="en-US" sz="1400" dirty="0"/>
                        <a:t>#</a:t>
                      </a:r>
                    </a:p>
                  </a:txBody>
                  <a:tcPr/>
                </a:tc>
                <a:tc>
                  <a:txBody>
                    <a:bodyPr/>
                    <a:lstStyle/>
                    <a:p>
                      <a:r>
                        <a:rPr lang="en-US" sz="1400"/>
                        <a:t>Workaround</a:t>
                      </a:r>
                    </a:p>
                  </a:txBody>
                  <a:tcPr/>
                </a:tc>
                <a:tc>
                  <a:txBody>
                    <a:bodyPr/>
                    <a:lstStyle/>
                    <a:p>
                      <a:r>
                        <a:rPr lang="en-US" sz="1400"/>
                        <a:t>Fix ETA</a:t>
                      </a:r>
                    </a:p>
                  </a:txBody>
                  <a:tcPr/>
                </a:tc>
                <a:extLst>
                  <a:ext uri="{0D108BD9-81ED-4DB2-BD59-A6C34878D82A}">
                    <a16:rowId xmlns:a16="http://schemas.microsoft.com/office/drawing/2014/main" val="2476922277"/>
                  </a:ext>
                </a:extLst>
              </a:tr>
              <a:tr h="803289">
                <a:tc>
                  <a:txBody>
                    <a:bodyPr/>
                    <a:lstStyle/>
                    <a:p>
                      <a:r>
                        <a:rPr lang="en-US" sz="1400" dirty="0"/>
                        <a:t>Enum columns have values(no, yes) instead of id (0,1)</a:t>
                      </a:r>
                    </a:p>
                  </a:txBody>
                  <a:tcPr/>
                </a:tc>
                <a:tc>
                  <a:txBody>
                    <a:bodyPr/>
                    <a:lstStyle/>
                    <a:p>
                      <a:r>
                        <a:rPr lang="en-US" sz="1400" dirty="0"/>
                        <a:t>Create view for each table and translate </a:t>
                      </a:r>
                      <a:r>
                        <a:rPr lang="en-US" sz="1400" dirty="0" err="1"/>
                        <a:t>enum</a:t>
                      </a:r>
                      <a:r>
                        <a:rPr lang="en-US" sz="1400" dirty="0"/>
                        <a:t> back from string to int</a:t>
                      </a:r>
                    </a:p>
                    <a:p>
                      <a:r>
                        <a:rPr lang="en-US" sz="1400" dirty="0"/>
                        <a:t>(</a:t>
                      </a:r>
                      <a:r>
                        <a:rPr lang="en-US" sz="1400" dirty="0" err="1"/>
                        <a:t>SQLScript</a:t>
                      </a:r>
                      <a:r>
                        <a:rPr lang="en-US" sz="1400" dirty="0"/>
                        <a:t> to )</a:t>
                      </a:r>
                    </a:p>
                  </a:txBody>
                  <a:tcPr/>
                </a:tc>
                <a:tc rowSpan="4">
                  <a:txBody>
                    <a:bodyPr/>
                    <a:lstStyle/>
                    <a:p>
                      <a:r>
                        <a:rPr lang="en-US" sz="1400" dirty="0"/>
                        <a:t>Nov</a:t>
                      </a:r>
                    </a:p>
                  </a:txBody>
                  <a:tcPr/>
                </a:tc>
                <a:extLst>
                  <a:ext uri="{0D108BD9-81ED-4DB2-BD59-A6C34878D82A}">
                    <a16:rowId xmlns:a16="http://schemas.microsoft.com/office/drawing/2014/main" val="1013101218"/>
                  </a:ext>
                </a:extLst>
              </a:tr>
              <a:tr h="622202">
                <a:tc>
                  <a:txBody>
                    <a:bodyPr/>
                    <a:lstStyle/>
                    <a:p>
                      <a:r>
                        <a:rPr lang="en-US" sz="1400"/>
                        <a:t>Missing columns in table like </a:t>
                      </a:r>
                      <a:r>
                        <a:rPr lang="en-US" sz="1400" err="1"/>
                        <a:t>DirPartyTable</a:t>
                      </a:r>
                      <a:endParaRPr lang="en-US" sz="1400"/>
                    </a:p>
                  </a:txBody>
                  <a:tcPr/>
                </a:tc>
                <a:tc>
                  <a:txBody>
                    <a:bodyPr/>
                    <a:lstStyle/>
                    <a:p>
                      <a:r>
                        <a:rPr lang="en-US" sz="1400" dirty="0"/>
                        <a:t>Create a view and join base tables and derived table </a:t>
                      </a:r>
                    </a:p>
                  </a:txBody>
                  <a:tcPr/>
                </a:tc>
                <a:tc vMerge="1">
                  <a:txBody>
                    <a:bodyPr/>
                    <a:lstStyle/>
                    <a:p>
                      <a:endParaRPr lang="en-US" sz="1400" dirty="0"/>
                    </a:p>
                  </a:txBody>
                  <a:tcPr/>
                </a:tc>
                <a:extLst>
                  <a:ext uri="{0D108BD9-81ED-4DB2-BD59-A6C34878D82A}">
                    <a16:rowId xmlns:a16="http://schemas.microsoft.com/office/drawing/2014/main" val="2801537782"/>
                  </a:ext>
                </a:extLst>
              </a:tr>
              <a:tr h="622202">
                <a:tc>
                  <a:txBody>
                    <a:bodyPr/>
                    <a:lstStyle/>
                    <a:p>
                      <a:r>
                        <a:rPr lang="en-US" sz="1400" dirty="0"/>
                        <a:t>Few kernel tables (</a:t>
                      </a:r>
                      <a:r>
                        <a:rPr lang="en-US" sz="1400" dirty="0" err="1"/>
                        <a:t>DataArea,UserInfo</a:t>
                      </a:r>
                      <a:r>
                        <a:rPr lang="en-US" sz="1400" dirty="0"/>
                        <a:t>) are missing </a:t>
                      </a:r>
                    </a:p>
                    <a:p>
                      <a:endParaRPr lang="en-US" sz="1400" dirty="0"/>
                    </a:p>
                  </a:txBody>
                  <a:tcPr/>
                </a:tc>
                <a:tc>
                  <a:txBody>
                    <a:bodyPr/>
                    <a:lstStyle/>
                    <a:p>
                      <a:r>
                        <a:rPr lang="en-US" sz="1400" dirty="0"/>
                        <a:t>Use alternate tables or data entities</a:t>
                      </a:r>
                    </a:p>
                  </a:txBody>
                  <a:tcPr/>
                </a:tc>
                <a:tc vMerge="1">
                  <a:txBody>
                    <a:bodyPr/>
                    <a:lstStyle/>
                    <a:p>
                      <a:r>
                        <a:rPr lang="en-US" sz="1400" dirty="0"/>
                        <a:t>Nov</a:t>
                      </a:r>
                    </a:p>
                  </a:txBody>
                  <a:tcPr/>
                </a:tc>
                <a:extLst>
                  <a:ext uri="{0D108BD9-81ED-4DB2-BD59-A6C34878D82A}">
                    <a16:rowId xmlns:a16="http://schemas.microsoft.com/office/drawing/2014/main" val="2513873478"/>
                  </a:ext>
                </a:extLst>
              </a:tr>
              <a:tr h="622202">
                <a:tc>
                  <a:txBody>
                    <a:bodyPr/>
                    <a:lstStyle/>
                    <a:p>
                      <a:r>
                        <a:rPr lang="en-US" sz="1400" dirty="0"/>
                        <a:t>F&amp;O Tables support in Microsoft </a:t>
                      </a:r>
                      <a:r>
                        <a:rPr lang="en-US" sz="1400" dirty="0" err="1"/>
                        <a:t>OneLake</a:t>
                      </a:r>
                      <a:r>
                        <a:rPr lang="en-US" sz="1400" dirty="0"/>
                        <a:t> (Direct link to Fabric)</a:t>
                      </a:r>
                    </a:p>
                  </a:txBody>
                  <a:tcPr/>
                </a:tc>
                <a:tc>
                  <a:txBody>
                    <a:bodyPr/>
                    <a:lstStyle/>
                    <a:p>
                      <a:r>
                        <a:rPr lang="en-US" sz="1400" dirty="0"/>
                        <a:t>Use BYOL and view in Fabric</a:t>
                      </a:r>
                    </a:p>
                  </a:txBody>
                  <a:tcPr/>
                </a:tc>
                <a:tc vMerge="1">
                  <a:txBody>
                    <a:bodyPr/>
                    <a:lstStyle/>
                    <a:p>
                      <a:r>
                        <a:rPr lang="en-US" sz="1400" dirty="0"/>
                        <a:t>Nov 2023</a:t>
                      </a:r>
                    </a:p>
                  </a:txBody>
                  <a:tcPr/>
                </a:tc>
                <a:extLst>
                  <a:ext uri="{0D108BD9-81ED-4DB2-BD59-A6C34878D82A}">
                    <a16:rowId xmlns:a16="http://schemas.microsoft.com/office/drawing/2014/main" val="295301443"/>
                  </a:ext>
                </a:extLst>
              </a:tr>
              <a:tr h="588887">
                <a:tc>
                  <a:txBody>
                    <a:bodyPr/>
                    <a:lstStyle/>
                    <a:p>
                      <a:r>
                        <a:rPr lang="en-US" sz="1400" dirty="0"/>
                        <a:t>Missing columns in table like </a:t>
                      </a:r>
                      <a:r>
                        <a:rPr lang="en-US" sz="1400" dirty="0" err="1"/>
                        <a:t>custtable</a:t>
                      </a:r>
                      <a:r>
                        <a:rPr lang="en-US" sz="1400" dirty="0"/>
                        <a:t>, (AOS validation, Array fields )</a:t>
                      </a:r>
                    </a:p>
                  </a:txBody>
                  <a:tcPr/>
                </a:tc>
                <a:tc>
                  <a:txBody>
                    <a:bodyPr/>
                    <a:lstStyle/>
                    <a:p>
                      <a:endParaRPr lang="en-US" sz="1400" dirty="0"/>
                    </a:p>
                  </a:txBody>
                  <a:tcPr/>
                </a:tc>
                <a:tc rowSpan="2">
                  <a:txBody>
                    <a:bodyPr/>
                    <a:lstStyle/>
                    <a:p>
                      <a:r>
                        <a:rPr lang="en-US" sz="1400" dirty="0"/>
                        <a:t>TBD</a:t>
                      </a:r>
                    </a:p>
                    <a:p>
                      <a:endParaRPr lang="en-US" sz="1400" dirty="0"/>
                    </a:p>
                  </a:txBody>
                  <a:tcPr/>
                </a:tc>
                <a:extLst>
                  <a:ext uri="{0D108BD9-81ED-4DB2-BD59-A6C34878D82A}">
                    <a16:rowId xmlns:a16="http://schemas.microsoft.com/office/drawing/2014/main" val="1833821164"/>
                  </a:ext>
                </a:extLst>
              </a:tr>
              <a:tr h="803289">
                <a:tc>
                  <a:txBody>
                    <a:bodyPr/>
                    <a:lstStyle/>
                    <a:p>
                      <a:r>
                        <a:rPr lang="en-US" sz="1400" dirty="0"/>
                        <a:t>Date Effective tables: expired rows are not exporting </a:t>
                      </a:r>
                    </a:p>
                  </a:txBody>
                  <a:tcPr/>
                </a:tc>
                <a:tc>
                  <a:txBody>
                    <a:bodyPr/>
                    <a:lstStyle/>
                    <a:p>
                      <a:endParaRPr lang="en-US" sz="1400" dirty="0"/>
                    </a:p>
                  </a:txBody>
                  <a:tcPr/>
                </a:tc>
                <a:tc vMerge="1">
                  <a:txBody>
                    <a:bodyPr/>
                    <a:lstStyle/>
                    <a:p>
                      <a:r>
                        <a:rPr lang="en-US" sz="1400" dirty="0"/>
                        <a:t>TBD</a:t>
                      </a:r>
                    </a:p>
                  </a:txBody>
                  <a:tcPr/>
                </a:tc>
                <a:extLst>
                  <a:ext uri="{0D108BD9-81ED-4DB2-BD59-A6C34878D82A}">
                    <a16:rowId xmlns:a16="http://schemas.microsoft.com/office/drawing/2014/main" val="3673464098"/>
                  </a:ext>
                </a:extLst>
              </a:tr>
            </a:tbl>
          </a:graphicData>
        </a:graphic>
      </p:graphicFrame>
    </p:spTree>
    <p:extLst>
      <p:ext uri="{BB962C8B-B14F-4D97-AF65-F5344CB8AC3E}">
        <p14:creationId xmlns:p14="http://schemas.microsoft.com/office/powerpoint/2010/main" val="24575999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593163" y="3437323"/>
            <a:ext cx="2942902" cy="2034138"/>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One-click export of Dataverse data into Synapse</a:t>
            </a: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for analytics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Continuous replication of standard and custom tables to Azure Synapse Analytics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sz="1600">
              <a:solidFill>
                <a:srgbClr val="FFFFFF"/>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Now supports F&amp;O Tables &amp; Entities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167227" y="2768813"/>
            <a:ext cx="1498914" cy="1554488"/>
            <a:chOff x="5268597" y="2977919"/>
            <a:chExt cx="1498914" cy="1554488"/>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270859" y="3959943"/>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428921" y="4995217"/>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597198" y="1644024"/>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180481" y="4290409"/>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186248" y="2483214"/>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3940177" y="3298550"/>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104699" y="2777923"/>
            <a:ext cx="1315810" cy="1134319"/>
          </a:xfrm>
          <a:prstGeom prst="hexagon">
            <a:avLst>
              <a:gd name="adj" fmla="val 2904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E8B4F9F2-880D-7B54-562F-7BCB39ED7775}"/>
              </a:ext>
              <a:ext uri="{C183D7F6-B498-43B3-948B-1728B52AA6E4}">
                <adec:decorative xmlns:adec="http://schemas.microsoft.com/office/drawing/2017/decorative" val="1"/>
              </a:ext>
            </a:extLst>
          </p:cNvPr>
          <p:cNvGrpSpPr/>
          <p:nvPr/>
        </p:nvGrpSpPr>
        <p:grpSpPr>
          <a:xfrm>
            <a:off x="10066767" y="2745175"/>
            <a:ext cx="1390698" cy="1227237"/>
            <a:chOff x="8896726" y="3122503"/>
            <a:chExt cx="2528375" cy="2231192"/>
          </a:xfrm>
          <a:effectLst>
            <a:glow>
              <a:schemeClr val="accent1"/>
            </a:glow>
          </a:effectLst>
        </p:grpSpPr>
        <p:sp>
          <p:nvSpPr>
            <p:cNvPr id="92" name="Hexagon 7">
              <a:extLst>
                <a:ext uri="{FF2B5EF4-FFF2-40B4-BE49-F238E27FC236}">
                  <a16:creationId xmlns:a16="http://schemas.microsoft.com/office/drawing/2014/main" id="{0E82F06A-84B3-1AF8-A503-CF59DCDA608A}"/>
                </a:ext>
              </a:extLst>
            </p:cNvPr>
            <p:cNvSpPr/>
            <p:nvPr/>
          </p:nvSpPr>
          <p:spPr bwMode="auto">
            <a:xfrm rot="1871299">
              <a:off x="8896726" y="3122503"/>
              <a:ext cx="2528375" cy="223119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19050">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93" name="Synaptic logo" descr="A picture containing clock&#10;&#10;Description automatically generated">
              <a:extLst>
                <a:ext uri="{FF2B5EF4-FFF2-40B4-BE49-F238E27FC236}">
                  <a16:creationId xmlns:a16="http://schemas.microsoft.com/office/drawing/2014/main" id="{4B0E058A-B2A1-128A-0B23-E945422154A9}"/>
                </a:ext>
              </a:extLst>
            </p:cNvPr>
            <p:cNvPicPr>
              <a:picLocks noChangeAspect="1"/>
            </p:cNvPicPr>
            <p:nvPr/>
          </p:nvPicPr>
          <p:blipFill>
            <a:blip r:embed="rId10"/>
            <a:stretch>
              <a:fillRect/>
            </a:stretch>
          </p:blipFill>
          <p:spPr>
            <a:xfrm>
              <a:off x="9219593" y="3290782"/>
              <a:ext cx="1892594" cy="1892584"/>
            </a:xfrm>
            <a:prstGeom prst="rect">
              <a:avLst/>
            </a:prstGeom>
          </p:spPr>
        </p:pic>
      </p:gr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743171" y="328106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588401" y="1536365"/>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gradFill flip="none" rotWithShape="1">
                  <a:gsLst>
                    <a:gs pos="100000">
                      <a:srgbClr val="0078D4"/>
                    </a:gs>
                    <a:gs pos="0">
                      <a:srgbClr val="50E6FF"/>
                    </a:gs>
                  </a:gsLst>
                  <a:lin ang="2700000" scaled="0"/>
                  <a:tileRect/>
                </a:gradFill>
                <a:effectLst/>
                <a:uLnTx/>
                <a:uFillTx/>
                <a:latin typeface="Segoe UI Semibold"/>
                <a:ea typeface="+mn-ea"/>
                <a:cs typeface="Segoe UI" pitchFamily="34" charset="0"/>
              </a:rPr>
              <a:t>Synapse Link for Dataverse</a:t>
            </a:r>
          </a:p>
        </p:txBody>
      </p:sp>
      <p:sp>
        <p:nvSpPr>
          <p:cNvPr id="54" name="Title 2">
            <a:extLst>
              <a:ext uri="{FF2B5EF4-FFF2-40B4-BE49-F238E27FC236}">
                <a16:creationId xmlns:a16="http://schemas.microsoft.com/office/drawing/2014/main" id="{B586B9FD-6252-13BA-D231-F2263530F090}"/>
              </a:ext>
            </a:extLst>
          </p:cNvPr>
          <p:cNvSpPr txBox="1">
            <a:spLocks/>
          </p:cNvSpPr>
          <p:nvPr/>
        </p:nvSpPr>
        <p:spPr>
          <a:xfrm>
            <a:off x="293688"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CA" sz="800" b="0" i="0" u="none" strike="noStrike" kern="1200" cap="none" spc="0" normalizeH="0" baseline="0" noProof="0">
                <a:ln w="3175">
                  <a:noFill/>
                </a:ln>
                <a:solidFill>
                  <a:srgbClr val="50E6FF"/>
                </a:solidFill>
                <a:effectLst/>
                <a:uLnTx/>
                <a:uFillTx/>
                <a:latin typeface="Segoe UI Semibold"/>
                <a:ea typeface="+mn-ea"/>
                <a:cs typeface="Segoe UI" panose="020B0502040204020203" pitchFamily="34" charset="0"/>
              </a:rPr>
              <a:t>Synapse</a:t>
            </a:r>
          </a:p>
        </p:txBody>
      </p:sp>
      <p:sp>
        <p:nvSpPr>
          <p:cNvPr id="3" name="Oval 2">
            <a:extLst>
              <a:ext uri="{FF2B5EF4-FFF2-40B4-BE49-F238E27FC236}">
                <a16:creationId xmlns:a16="http://schemas.microsoft.com/office/drawing/2014/main" id="{E990D5DA-8D4D-9142-11AC-4123E73B280B}"/>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4CB04762-B601-DC95-02D5-17AD6541CC3D}"/>
              </a:ext>
            </a:extLst>
          </p:cNvPr>
          <p:cNvGrpSpPr/>
          <p:nvPr/>
        </p:nvGrpSpPr>
        <p:grpSpPr>
          <a:xfrm>
            <a:off x="4873153" y="5613981"/>
            <a:ext cx="1441171" cy="578351"/>
            <a:chOff x="4663537" y="5296627"/>
            <a:chExt cx="1441171" cy="578351"/>
          </a:xfrm>
        </p:grpSpPr>
        <p:sp>
          <p:nvSpPr>
            <p:cNvPr id="5" name="Rectangle 4">
              <a:extLst>
                <a:ext uri="{FF2B5EF4-FFF2-40B4-BE49-F238E27FC236}">
                  <a16:creationId xmlns:a16="http://schemas.microsoft.com/office/drawing/2014/main" id="{5D2F05DD-A80A-B7D1-7EDB-B190A1C6E57A}"/>
                </a:ext>
              </a:extLst>
            </p:cNvPr>
            <p:cNvSpPr/>
            <p:nvPr/>
          </p:nvSpPr>
          <p:spPr bwMode="invGray">
            <a:xfrm>
              <a:off x="4663537" y="5320980"/>
              <a:ext cx="1004139"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a:t>
              </a:r>
              <a:r>
                <a:rPr lang="en-US" sz="1000">
                  <a:solidFill>
                    <a:srgbClr val="FFFFFF"/>
                  </a:solidFill>
                  <a:latin typeface="Segoe UI Semibold"/>
                </a:rPr>
                <a:t> and</a:t>
              </a:r>
              <a:r>
                <a:rPr kumimoji="0" lang="en-US" sz="1000" b="0" i="0" u="none" strike="noStrike" kern="1200" cap="none" spc="0" normalizeH="0" baseline="0" noProof="0">
                  <a:ln>
                    <a:noFill/>
                  </a:ln>
                  <a:solidFill>
                    <a:srgbClr val="FFFFFF"/>
                  </a:solidFill>
                  <a:effectLst/>
                  <a:uLnTx/>
                  <a:uFillTx/>
                  <a:latin typeface="Segoe UI Semibold"/>
                  <a:ea typeface="+mn-ea"/>
                  <a:cs typeface="+mn-cs"/>
                </a:rPr>
                <a:t> Operations</a:t>
              </a:r>
            </a:p>
          </p:txBody>
        </p:sp>
        <p:pic>
          <p:nvPicPr>
            <p:cNvPr id="6" name="Picture 2">
              <a:extLst>
                <a:ext uri="{FF2B5EF4-FFF2-40B4-BE49-F238E27FC236}">
                  <a16:creationId xmlns:a16="http://schemas.microsoft.com/office/drawing/2014/main" id="{CC523017-F3EE-BF2F-ED2B-428F4F26A7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2D3009A-2040-931F-B89D-AE856060EC9F}"/>
              </a:ext>
            </a:extLst>
          </p:cNvPr>
          <p:cNvSpPr/>
          <p:nvPr/>
        </p:nvSpPr>
        <p:spPr bwMode="auto">
          <a:xfrm>
            <a:off x="4597198" y="5528441"/>
            <a:ext cx="1961257" cy="77279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161115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par>
                                <p:cTn id="45" presetID="10" presetClass="entr" presetSubtype="0" fill="hold" grpId="0" nodeType="withEffect">
                                  <p:stCondLst>
                                    <p:cond delay="65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22" presetClass="entr" presetSubtype="8" fill="hold" nodeType="withEffect">
                                  <p:stCondLst>
                                    <p:cond delay="8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10" presetClass="entr" presetSubtype="0" fill="hold" nodeType="withEffect">
                                  <p:stCondLst>
                                    <p:cond delay="85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childTnLst>
                          </p:cTn>
                        </p:par>
                        <p:par>
                          <p:cTn id="57" fill="hold">
                            <p:stCondLst>
                              <p:cond delay="1650"/>
                            </p:stCondLst>
                            <p:childTnLst>
                              <p:par>
                                <p:cTn id="58" presetID="10" presetClass="entr" presetSubtype="0" fill="hold" grpId="1"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par>
                          <p:cTn id="61" fill="hold">
                            <p:stCondLst>
                              <p:cond delay="2150"/>
                            </p:stCondLst>
                            <p:childTnLst>
                              <p:par>
                                <p:cTn id="62" presetID="1"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par>
                          <p:cTn id="64" fill="hold">
                            <p:stCondLst>
                              <p:cond delay="2150"/>
                            </p:stCondLst>
                            <p:childTnLst>
                              <p:par>
                                <p:cTn id="65" presetID="10" presetClass="entr" presetSubtype="0" accel="50000" decel="50000" fill="hold" grpId="1" nodeType="afterEffect">
                                  <p:stCondLst>
                                    <p:cond delay="150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1000"/>
                                        <p:tgtEl>
                                          <p:spTgt spid="9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6" presetClass="emph" presetSubtype="0" repeatCount="indefinite" accel="50000" decel="50000" autoRev="1" fill="hold" grpId="0" nodeType="withEffect">
                                  <p:stCondLst>
                                    <p:cond delay="1500"/>
                                  </p:stCondLst>
                                  <p:childTnLst>
                                    <p:animScale>
                                      <p:cBhvr>
                                        <p:cTn id="72" dur="2000" fill="hold"/>
                                        <p:tgtEl>
                                          <p:spTgt spid="90"/>
                                        </p:tgtEl>
                                      </p:cBhvr>
                                      <p:by x="110000" y="110000"/>
                                    </p:animScale>
                                  </p:childTnLst>
                                </p:cTn>
                              </p:par>
                              <p:par>
                                <p:cTn id="73"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4"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526537" cy="1107996"/>
          </a:xfrm>
        </p:spPr>
        <p:txBody>
          <a:bodyPr/>
          <a:lstStyle/>
          <a:p>
            <a:r>
              <a:rPr lang="en-US"/>
              <a:t>Microsoft Fabric</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021148"/>
            <a:ext cx="6667500" cy="812530"/>
          </a:xfrm>
        </p:spPr>
        <p:txBody>
          <a:bodyPr/>
          <a:lstStyle/>
          <a:p>
            <a:r>
              <a:rPr lang="en-US" sz="2400"/>
              <a:t>Dynamics 365 and Dataverse</a:t>
            </a:r>
          </a:p>
          <a:p>
            <a:r>
              <a:rPr lang="en-US" sz="2400"/>
              <a:t>No-copy data integration with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2</a:t>
            </a:r>
          </a:p>
        </p:txBody>
      </p:sp>
    </p:spTree>
    <p:extLst>
      <p:ext uri="{BB962C8B-B14F-4D97-AF65-F5344CB8AC3E}">
        <p14:creationId xmlns:p14="http://schemas.microsoft.com/office/powerpoint/2010/main" val="241827627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862EFC53-36FA-5102-AC50-215611BE4811}"/>
              </a:ext>
            </a:extLst>
          </p:cNvPr>
          <p:cNvGrpSpPr/>
          <p:nvPr/>
        </p:nvGrpSpPr>
        <p:grpSpPr>
          <a:xfrm>
            <a:off x="980514" y="3994854"/>
            <a:ext cx="10237313" cy="1354643"/>
            <a:chOff x="976371" y="3886265"/>
            <a:chExt cx="10237313" cy="1354643"/>
          </a:xfrm>
          <a:solidFill>
            <a:schemeClr val="accent3"/>
          </a:solidFill>
        </p:grpSpPr>
        <p:sp>
          <p:nvSpPr>
            <p:cNvPr id="16" name="Rounded Rectangle 48">
              <a:extLst>
                <a:ext uri="{FF2B5EF4-FFF2-40B4-BE49-F238E27FC236}">
                  <a16:creationId xmlns:a16="http://schemas.microsoft.com/office/drawing/2014/main" id="{887612A5-1A0A-B0DB-AA3E-A8993E610D5A}"/>
                </a:ext>
              </a:extLst>
            </p:cNvPr>
            <p:cNvSpPr/>
            <p:nvPr/>
          </p:nvSpPr>
          <p:spPr>
            <a:xfrm>
              <a:off x="976371" y="3886265"/>
              <a:ext cx="10237313" cy="135464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 name="Group 4">
            <a:extLst>
              <a:ext uri="{FF2B5EF4-FFF2-40B4-BE49-F238E27FC236}">
                <a16:creationId xmlns:a16="http://schemas.microsoft.com/office/drawing/2014/main" id="{0E8D83C5-C0EA-A3BD-44CA-88FD1B625B8E}"/>
              </a:ext>
            </a:extLst>
          </p:cNvPr>
          <p:cNvGrpSpPr/>
          <p:nvPr/>
        </p:nvGrpSpPr>
        <p:grpSpPr>
          <a:xfrm>
            <a:off x="976370" y="2530959"/>
            <a:ext cx="1354643" cy="1354643"/>
            <a:chOff x="976370" y="2425449"/>
            <a:chExt cx="1354643" cy="1354643"/>
          </a:xfrm>
        </p:grpSpPr>
        <p:sp>
          <p:nvSpPr>
            <p:cNvPr id="20" name="Rounded Rectangle 14">
              <a:extLst>
                <a:ext uri="{FF2B5EF4-FFF2-40B4-BE49-F238E27FC236}">
                  <a16:creationId xmlns:a16="http://schemas.microsoft.com/office/drawing/2014/main" id="{D5ADD808-334A-6081-5B2B-24E900EF9C59}"/>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10" name="Group 9">
            <a:extLst>
              <a:ext uri="{FF2B5EF4-FFF2-40B4-BE49-F238E27FC236}">
                <a16:creationId xmlns:a16="http://schemas.microsoft.com/office/drawing/2014/main" id="{AC6DEB95-B4AC-BD93-D36F-7BD39EA9C52C}"/>
              </a:ext>
            </a:extLst>
          </p:cNvPr>
          <p:cNvGrpSpPr/>
          <p:nvPr/>
        </p:nvGrpSpPr>
        <p:grpSpPr>
          <a:xfrm>
            <a:off x="2456979" y="2530959"/>
            <a:ext cx="1354643" cy="1354643"/>
            <a:chOff x="2456979" y="2425449"/>
            <a:chExt cx="1354643" cy="1354643"/>
          </a:xfrm>
        </p:grpSpPr>
        <p:sp>
          <p:nvSpPr>
            <p:cNvPr id="24" name="Rounded Rectangle 23">
              <a:extLst>
                <a:ext uri="{FF2B5EF4-FFF2-40B4-BE49-F238E27FC236}">
                  <a16:creationId xmlns:a16="http://schemas.microsoft.com/office/drawing/2014/main" id="{7B18ED2F-50DD-AF56-5EDA-1578B3F697E2}"/>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23" name="Group 22">
            <a:extLst>
              <a:ext uri="{FF2B5EF4-FFF2-40B4-BE49-F238E27FC236}">
                <a16:creationId xmlns:a16="http://schemas.microsoft.com/office/drawing/2014/main" id="{DC826AE6-C957-416A-D47B-D1188C2E44A0}"/>
              </a:ext>
            </a:extLst>
          </p:cNvPr>
          <p:cNvGrpSpPr/>
          <p:nvPr/>
        </p:nvGrpSpPr>
        <p:grpSpPr>
          <a:xfrm>
            <a:off x="3937588" y="2530959"/>
            <a:ext cx="1354643" cy="1354643"/>
            <a:chOff x="3937588" y="2425449"/>
            <a:chExt cx="1354643" cy="1354643"/>
          </a:xfrm>
        </p:grpSpPr>
        <p:sp>
          <p:nvSpPr>
            <p:cNvPr id="32" name="Rounded Rectangle 17">
              <a:extLst>
                <a:ext uri="{FF2B5EF4-FFF2-40B4-BE49-F238E27FC236}">
                  <a16:creationId xmlns:a16="http://schemas.microsoft.com/office/drawing/2014/main" id="{F5AF8255-56FD-5C4F-C6AD-7C07BB95EAA4}"/>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26" name="Group 25">
            <a:extLst>
              <a:ext uri="{FF2B5EF4-FFF2-40B4-BE49-F238E27FC236}">
                <a16:creationId xmlns:a16="http://schemas.microsoft.com/office/drawing/2014/main" id="{DF04F2CF-F2A7-ED37-D3E9-2A4DE2864DD4}"/>
              </a:ext>
            </a:extLst>
          </p:cNvPr>
          <p:cNvGrpSpPr/>
          <p:nvPr/>
        </p:nvGrpSpPr>
        <p:grpSpPr>
          <a:xfrm>
            <a:off x="5418197" y="2530959"/>
            <a:ext cx="1354643" cy="1354643"/>
            <a:chOff x="5418197" y="2425449"/>
            <a:chExt cx="1354643" cy="1354643"/>
          </a:xfrm>
        </p:grpSpPr>
        <p:sp>
          <p:nvSpPr>
            <p:cNvPr id="38" name="Rounded Rectangle 16">
              <a:extLst>
                <a:ext uri="{FF2B5EF4-FFF2-40B4-BE49-F238E27FC236}">
                  <a16:creationId xmlns:a16="http://schemas.microsoft.com/office/drawing/2014/main" id="{AC63C6ED-3D7A-0DB6-AC03-36A128BD892F}"/>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28" name="Group 27">
            <a:extLst>
              <a:ext uri="{FF2B5EF4-FFF2-40B4-BE49-F238E27FC236}">
                <a16:creationId xmlns:a16="http://schemas.microsoft.com/office/drawing/2014/main" id="{C4A3C8D7-9B12-AA2F-13D4-B7702847AA8F}"/>
              </a:ext>
            </a:extLst>
          </p:cNvPr>
          <p:cNvGrpSpPr/>
          <p:nvPr/>
        </p:nvGrpSpPr>
        <p:grpSpPr>
          <a:xfrm>
            <a:off x="6898806" y="2530959"/>
            <a:ext cx="1354643" cy="1354643"/>
            <a:chOff x="6898806" y="2425449"/>
            <a:chExt cx="1354643" cy="1354643"/>
          </a:xfrm>
        </p:grpSpPr>
        <p:sp>
          <p:nvSpPr>
            <p:cNvPr id="12" name="Rounded Rectangle 18">
              <a:extLst>
                <a:ext uri="{FF2B5EF4-FFF2-40B4-BE49-F238E27FC236}">
                  <a16:creationId xmlns:a16="http://schemas.microsoft.com/office/drawing/2014/main" id="{1E903268-4952-6848-C0B2-E926EF53F68B}"/>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29" name="Group 28">
            <a:extLst>
              <a:ext uri="{FF2B5EF4-FFF2-40B4-BE49-F238E27FC236}">
                <a16:creationId xmlns:a16="http://schemas.microsoft.com/office/drawing/2014/main" id="{3FC73181-F3DD-F7D2-CADB-84BAAE88DC4E}"/>
              </a:ext>
            </a:extLst>
          </p:cNvPr>
          <p:cNvGrpSpPr/>
          <p:nvPr/>
        </p:nvGrpSpPr>
        <p:grpSpPr>
          <a:xfrm>
            <a:off x="8380217" y="2530959"/>
            <a:ext cx="1354643" cy="1354643"/>
            <a:chOff x="8380217" y="2425449"/>
            <a:chExt cx="1354643" cy="1354643"/>
          </a:xfrm>
        </p:grpSpPr>
        <p:sp>
          <p:nvSpPr>
            <p:cNvPr id="15" name="Rounded Rectangle 19">
              <a:extLst>
                <a:ext uri="{FF2B5EF4-FFF2-40B4-BE49-F238E27FC236}">
                  <a16:creationId xmlns:a16="http://schemas.microsoft.com/office/drawing/2014/main" id="{4FEAFA18-8E27-0C50-6E29-15781A3F3C6E}"/>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30" name="Group 29">
            <a:extLst>
              <a:ext uri="{FF2B5EF4-FFF2-40B4-BE49-F238E27FC236}">
                <a16:creationId xmlns:a16="http://schemas.microsoft.com/office/drawing/2014/main" id="{315A853D-B883-8D0D-603D-9DDB98FC1F7C}"/>
              </a:ext>
            </a:extLst>
          </p:cNvPr>
          <p:cNvGrpSpPr/>
          <p:nvPr/>
        </p:nvGrpSpPr>
        <p:grpSpPr>
          <a:xfrm>
            <a:off x="9860987" y="2530959"/>
            <a:ext cx="1354643" cy="1354643"/>
            <a:chOff x="9860987" y="2425449"/>
            <a:chExt cx="1354643" cy="1354643"/>
          </a:xfrm>
        </p:grpSpPr>
        <p:sp>
          <p:nvSpPr>
            <p:cNvPr id="14" name="Rounded Rectangle 19">
              <a:extLst>
                <a:ext uri="{FF2B5EF4-FFF2-40B4-BE49-F238E27FC236}">
                  <a16:creationId xmlns:a16="http://schemas.microsoft.com/office/drawing/2014/main" id="{968F0746-C793-28A2-F1B7-B1C50A85E7B1}"/>
                </a:ext>
              </a:extLst>
            </p:cNvPr>
            <p:cNvSpPr/>
            <p:nvPr/>
          </p:nvSpPr>
          <p:spPr>
            <a:xfrm>
              <a:off x="986098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spTree>
    <p:extLst>
      <p:ext uri="{BB962C8B-B14F-4D97-AF65-F5344CB8AC3E}">
        <p14:creationId xmlns:p14="http://schemas.microsoft.com/office/powerpoint/2010/main" val="216785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045692" y="2622320"/>
            <a:ext cx="1713803" cy="1845488"/>
            <a:chOff x="5268597" y="2977919"/>
            <a:chExt cx="1526815" cy="1699720"/>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301021" y="4105175"/>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253778" y="4545602"/>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822423" y="1269813"/>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034893" y="3699264"/>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378622" y="2043802"/>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4065739" y="2821963"/>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540746" y="3121168"/>
            <a:ext cx="687553" cy="575363"/>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81010" y="2886219"/>
            <a:ext cx="1099663" cy="10996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750980-8D93-476C-A71D-9E9648DE2A06}"/>
              </a:ext>
            </a:extLst>
          </p:cNvPr>
          <p:cNvGrpSpPr/>
          <p:nvPr/>
        </p:nvGrpSpPr>
        <p:grpSpPr>
          <a:xfrm>
            <a:off x="4648201" y="5332191"/>
            <a:ext cx="1574499" cy="578351"/>
            <a:chOff x="4530209" y="5296627"/>
            <a:chExt cx="1574499" cy="578351"/>
          </a:xfrm>
        </p:grpSpPr>
        <p:sp>
          <p:nvSpPr>
            <p:cNvPr id="5" name="Rectangle 4">
              <a:extLst>
                <a:ext uri="{FF2B5EF4-FFF2-40B4-BE49-F238E27FC236}">
                  <a16:creationId xmlns:a16="http://schemas.microsoft.com/office/drawing/2014/main" id="{704CA62A-351F-0AA9-17DC-2E61B20ECD46}"/>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&amp; Supply chain</a:t>
              </a:r>
            </a:p>
          </p:txBody>
        </p:sp>
        <p:pic>
          <p:nvPicPr>
            <p:cNvPr id="7" name="Picture 2">
              <a:extLst>
                <a:ext uri="{FF2B5EF4-FFF2-40B4-BE49-F238E27FC236}">
                  <a16:creationId xmlns:a16="http://schemas.microsoft.com/office/drawing/2014/main" id="{357A725C-91DB-2CC7-A851-CEF90F10B8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TextBox 21">
            <a:extLst>
              <a:ext uri="{FF2B5EF4-FFF2-40B4-BE49-F238E27FC236}">
                <a16:creationId xmlns:a16="http://schemas.microsoft.com/office/drawing/2014/main" id="{D1DA89A9-898A-8EAF-0AC9-5AC43047B647}"/>
              </a:ext>
            </a:extLst>
          </p:cNvPr>
          <p:cNvSpPr txBox="1"/>
          <p:nvPr/>
        </p:nvSpPr>
        <p:spPr>
          <a:xfrm>
            <a:off x="155704" y="81793"/>
            <a:ext cx="2542685" cy="369332"/>
          </a:xfrm>
          <a:prstGeom prst="rect">
            <a:avLst/>
          </a:prstGeom>
          <a:noFill/>
        </p:spPr>
        <p:txBody>
          <a:bodyPr wrap="square">
            <a:spAutoFit/>
          </a:bodyPr>
          <a:lstStyle/>
          <a:p>
            <a:r>
              <a:rPr lang="en-US">
                <a:solidFill>
                  <a:srgbClr val="92D050"/>
                </a:solidFill>
              </a:rPr>
              <a:t>In Public preview</a:t>
            </a:r>
          </a:p>
        </p:txBody>
      </p:sp>
      <p:sp>
        <p:nvSpPr>
          <p:cNvPr id="2" name="TextBox 1">
            <a:extLst>
              <a:ext uri="{FF2B5EF4-FFF2-40B4-BE49-F238E27FC236}">
                <a16:creationId xmlns:a16="http://schemas.microsoft.com/office/drawing/2014/main" id="{0B67B89B-82F0-F14E-F9DF-045EF65150A3}"/>
              </a:ext>
            </a:extLst>
          </p:cNvPr>
          <p:cNvSpPr txBox="1"/>
          <p:nvPr/>
        </p:nvSpPr>
        <p:spPr>
          <a:xfrm>
            <a:off x="9673120" y="3948496"/>
            <a:ext cx="2422803"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kern="0">
              <a:solidFill>
                <a:srgbClr val="FFFFFF"/>
              </a:solidFill>
              <a:latin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kern="0">
                <a:solidFill>
                  <a:srgbClr val="FFFFFF"/>
                </a:solidFill>
                <a:latin typeface="Segoe UI Semibold"/>
              </a:rPr>
              <a:t>Microsoft </a:t>
            </a:r>
            <a:r>
              <a:rPr lang="en-US" kern="0" err="1">
                <a:solidFill>
                  <a:srgbClr val="FFFFFF"/>
                </a:solidFill>
                <a:latin typeface="Segoe UI Semibold"/>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2F2FA724-85EB-93CA-F60D-0E896CF535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452" y="4602494"/>
            <a:ext cx="790138" cy="806599"/>
          </a:xfrm>
          <a:prstGeom prst="rect">
            <a:avLst/>
          </a:prstGeom>
        </p:spPr>
      </p:pic>
    </p:spTree>
    <p:extLst>
      <p:ext uri="{BB962C8B-B14F-4D97-AF65-F5344CB8AC3E}">
        <p14:creationId xmlns:p14="http://schemas.microsoft.com/office/powerpoint/2010/main" val="332899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childTnLst>
                          </p:cTn>
                        </p:par>
                        <p:par>
                          <p:cTn id="45" fill="hold">
                            <p:stCondLst>
                              <p:cond delay="165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0" presetClass="entr" presetSubtype="0" fill="hold" grpId="0" nodeType="withEffect">
                                  <p:stCondLst>
                                    <p:cond delay="65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75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22" presetClass="entr" presetSubtype="8" fill="hold" nodeType="withEffect">
                                  <p:stCondLst>
                                    <p:cond delay="85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childTnLst>
                          </p:cTn>
                        </p:par>
                        <p:par>
                          <p:cTn id="57" fill="hold">
                            <p:stCondLst>
                              <p:cond delay="3000"/>
                            </p:stCondLst>
                            <p:childTnLst>
                              <p:par>
                                <p:cTn id="58" presetID="1"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par>
                          <p:cTn id="62" fill="hold">
                            <p:stCondLst>
                              <p:cond delay="3000"/>
                            </p:stCondLst>
                            <p:childTnLst>
                              <p:par>
                                <p:cTn id="63" presetID="10" presetClass="entr" presetSubtype="0" fill="hold" grpId="1"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3500"/>
                            </p:stCondLst>
                            <p:childTnLst>
                              <p:par>
                                <p:cTn id="69" presetID="10" presetClass="entr" presetSubtype="0" accel="50000" decel="50000" fill="hold" grpId="1" nodeType="afterEffect">
                                  <p:stCondLst>
                                    <p:cond delay="150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childTnLst>
                                </p:cTn>
                              </p:par>
                              <p:par>
                                <p:cTn id="72" presetID="6" presetClass="emph" presetSubtype="0" repeatCount="indefinite" accel="50000" decel="50000" autoRev="1" fill="hold" grpId="0" nodeType="withEffect">
                                  <p:stCondLst>
                                    <p:cond delay="1500"/>
                                  </p:stCondLst>
                                  <p:childTnLst>
                                    <p:animScale>
                                      <p:cBhvr>
                                        <p:cTn id="73" dur="2000" fill="hold"/>
                                        <p:tgtEl>
                                          <p:spTgt spid="90"/>
                                        </p:tgtEl>
                                      </p:cBhvr>
                                      <p:by x="110000" y="110000"/>
                                    </p:animScale>
                                  </p:childTnLst>
                                </p:cTn>
                              </p:par>
                              <p:par>
                                <p:cTn id="74"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5"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2" grpId="0"/>
    </p:bldLst>
  </p:timing>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10.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11.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 v03 Template" id="{9D1B9087-DC8F-3244-A756-5185438947FC}" vid="{72E3AD86-0516-5F48-8818-49D464BA374E}"/>
    </a:ext>
  </a:extLst>
</a:theme>
</file>

<file path=ppt/theme/theme12.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Como Template" id="{F0F1BBA1-83E5-4158-9502-4506E18D7A8F}" vid="{635AD2DD-583C-451E-9C47-FCE140755E62}"/>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5.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6.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7.xml><?xml version="1.0" encoding="utf-8"?>
<a:theme xmlns:a="http://schemas.openxmlformats.org/drawingml/2006/main" name="1_White Template">
  <a:themeElements>
    <a:clrScheme name="Custom 3">
      <a:dk1>
        <a:srgbClr val="000000"/>
      </a:dk1>
      <a:lt1>
        <a:srgbClr val="FFFFFF"/>
      </a:lt1>
      <a:dk2>
        <a:srgbClr val="243A5E"/>
      </a:dk2>
      <a:lt2>
        <a:srgbClr val="EAEAEA"/>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9.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9B18FBA906E4DA935FF36CA0ED559" ma:contentTypeVersion="19" ma:contentTypeDescription="Create a new document." ma:contentTypeScope="" ma:versionID="05edebbf4b7df63bb311c68631f41215">
  <xsd:schema xmlns:xsd="http://www.w3.org/2001/XMLSchema" xmlns:xs="http://www.w3.org/2001/XMLSchema" xmlns:p="http://schemas.microsoft.com/office/2006/metadata/properties" xmlns:ns1="http://schemas.microsoft.com/sharepoint/v3" xmlns:ns2="bfd8ef11-1377-4848-8d83-cc90eb26007a" xmlns:ns3="c3b00f35-0d6b-49e8-bdf1-ed167dc557fa" xmlns:ns4="230e9df3-be65-4c73-a93b-d1236ebd677e" targetNamespace="http://schemas.microsoft.com/office/2006/metadata/properties" ma:root="true" ma:fieldsID="1903c1e4659d2a7de515760eb2cca624" ns1:_="" ns2:_="" ns3:_="" ns4:_="">
    <xsd:import namespace="http://schemas.microsoft.com/sharepoint/v3"/>
    <xsd:import namespace="bfd8ef11-1377-4848-8d83-cc90eb26007a"/>
    <xsd:import namespace="c3b00f35-0d6b-49e8-bdf1-ed167dc557f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d8ef11-1377-4848-8d83-cc90eb260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b00f35-0d6b-49e8-bdf1-ed167dc557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af3e5fb-f260-4230-9052-6359800e292b}" ma:internalName="TaxCatchAll" ma:showField="CatchAllData" ma:web="c3b00f35-0d6b-49e8-bdf1-ed167dc557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bfd8ef11-1377-4848-8d83-cc90eb26007a">
      <Terms xmlns="http://schemas.microsoft.com/office/infopath/2007/PartnerControls"/>
    </lcf76f155ced4ddcb4097134ff3c332f>
    <_ip_UnifiedCompliancePolicyProperties xmlns="http://schemas.microsoft.com/sharepoint/v3" xsi:nil="true"/>
    <TaxCatchAll xmlns="230e9df3-be65-4c73-a93b-d1236ebd677e" xsi:nil="true"/>
    <SharedWithUsers xmlns="c3b00f35-0d6b-49e8-bdf1-ed167dc557fa">
      <UserInfo>
        <DisplayName>Tom Higginbotham</DisplayName>
        <AccountId>549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4B8C7-4BED-43FB-9114-B2E07D37941F}">
  <ds:schemaRefs>
    <ds:schemaRef ds:uri="230e9df3-be65-4c73-a93b-d1236ebd677e"/>
    <ds:schemaRef ds:uri="bfd8ef11-1377-4848-8d83-cc90eb26007a"/>
    <ds:schemaRef ds:uri="c3b00f35-0d6b-49e8-bdf1-ed167dc557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EA58C6B-C04E-4657-8FD2-DA79E8F4C528}">
  <ds:schemaRefs>
    <ds:schemaRef ds:uri="230e9df3-be65-4c73-a93b-d1236ebd677e"/>
    <ds:schemaRef ds:uri="bfd8ef11-1377-4848-8d83-cc90eb26007a"/>
    <ds:schemaRef ds:uri="c3b00f35-0d6b-49e8-bdf1-ed167dc557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45F5371-3F86-40BD-84C5-3A173420CA5B}">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1468</TotalTime>
  <Words>5007</Words>
  <Application>Microsoft Office PowerPoint</Application>
  <PresentationFormat>Widescreen</PresentationFormat>
  <Paragraphs>689</Paragraphs>
  <Slides>51</Slides>
  <Notes>42</Notes>
  <HiddenSlides>1</HiddenSlides>
  <MMClips>0</MMClips>
  <ScaleCrop>false</ScaleCrop>
  <HeadingPairs>
    <vt:vector size="6" baseType="variant">
      <vt:variant>
        <vt:lpstr>Fonts Used</vt:lpstr>
      </vt:variant>
      <vt:variant>
        <vt:i4>12</vt:i4>
      </vt:variant>
      <vt:variant>
        <vt:lpstr>Theme</vt:lpstr>
      </vt:variant>
      <vt:variant>
        <vt:i4>12</vt:i4>
      </vt:variant>
      <vt:variant>
        <vt:lpstr>Slide Titles</vt:lpstr>
      </vt:variant>
      <vt:variant>
        <vt:i4>51</vt:i4>
      </vt:variant>
    </vt:vector>
  </HeadingPairs>
  <TitlesOfParts>
    <vt:vector size="75" baseType="lpstr">
      <vt:lpstr>Aptos</vt:lpstr>
      <vt:lpstr>Aptos Display</vt:lpstr>
      <vt:lpstr>Arial</vt:lpstr>
      <vt:lpstr>Calibri</vt:lpstr>
      <vt:lpstr>Consolas</vt:lpstr>
      <vt:lpstr>Segoe Pro Semibold</vt:lpstr>
      <vt:lpstr>Segoe UI</vt:lpstr>
      <vt:lpstr>Segoe UI Black</vt:lpstr>
      <vt:lpstr>Segoe UI Light</vt:lpstr>
      <vt:lpstr>Segoe UI Semibold</vt:lpstr>
      <vt:lpstr>Segoe UI Semilight</vt:lpstr>
      <vt:lpstr>Wingdings</vt:lpstr>
      <vt:lpstr>White Template</vt:lpstr>
      <vt:lpstr>2_White Template</vt:lpstr>
      <vt:lpstr>XR Template</vt:lpstr>
      <vt:lpstr>Power Platform Template</vt:lpstr>
      <vt:lpstr>Synapse Template Nov 2021 - Dark</vt:lpstr>
      <vt:lpstr>PowerPlatform_Toolkit_Blue</vt:lpstr>
      <vt:lpstr>1_White Template</vt:lpstr>
      <vt:lpstr>9-51153_Microsoft_Ignite_Black_Template</vt:lpstr>
      <vt:lpstr>1_Office Theme</vt:lpstr>
      <vt:lpstr>Microsoft Build 16:9 Template Dark</vt:lpstr>
      <vt:lpstr> Microsoft_Learn_Black_Template</vt:lpstr>
      <vt:lpstr>MVP_Dark</vt:lpstr>
      <vt:lpstr>Purpose of this deck</vt:lpstr>
      <vt:lpstr>Dynamics data in Synapse Link for Dataverse  - Transitioning from Export to Azure Data Lake to Synapse Link</vt:lpstr>
      <vt:lpstr>Agenda</vt:lpstr>
      <vt:lpstr>Synapse Link for Dataverse</vt:lpstr>
      <vt:lpstr>Microsoft Dataverse</vt:lpstr>
      <vt:lpstr>Synapse Link for Dataverse</vt:lpstr>
      <vt:lpstr>Microsoft Fabric</vt:lpstr>
      <vt:lpstr>PowerPoint Presentation</vt:lpstr>
      <vt:lpstr>Power platform &amp;  Microsoft Fabric</vt:lpstr>
      <vt:lpstr>Power platform &amp;  Microsoft Fabric</vt:lpstr>
      <vt:lpstr>Transition</vt:lpstr>
      <vt:lpstr>Previously : Synapse Link &amp; Export to Data Lake</vt:lpstr>
      <vt:lpstr>Option 1: Microsoft OneLake with Fabric </vt:lpstr>
      <vt:lpstr>Option 2: Synapse Link- Export to your Data Lake (BYOL)</vt:lpstr>
      <vt:lpstr>Dataverse Link to Synapse &amp; Fabric   </vt:lpstr>
      <vt:lpstr>Comparison</vt:lpstr>
      <vt:lpstr>Cost considerations</vt:lpstr>
      <vt:lpstr>Benefits to transition from Export to Data lake</vt:lpstr>
      <vt:lpstr>PowerPoint Presentation</vt:lpstr>
      <vt:lpstr>What are the risk to transition?</vt:lpstr>
      <vt:lpstr>Microsoft Product Availability and Roadmap</vt:lpstr>
      <vt:lpstr>Architecture patterns and transition guidance</vt:lpstr>
      <vt:lpstr>Overview of common analytics architecture patterns</vt:lpstr>
      <vt:lpstr>Virtual data warehouse architecture migration path</vt:lpstr>
      <vt:lpstr>#1 Virtual data warehousing: Synapse Link &amp; Export to data lake, with Synapse Serverless </vt:lpstr>
      <vt:lpstr>#1 Virtual data warehousing : Synapse Link (BYOL) with Synapse Spark &amp; Serverless </vt:lpstr>
      <vt:lpstr>Step-by-step: Transition virtual datawarehousing using Synapse Spark +Serverless</vt:lpstr>
      <vt:lpstr>PowerPoint Presentation</vt:lpstr>
      <vt:lpstr>Lakehouse architecture migration path</vt:lpstr>
      <vt:lpstr>#2  Lakehouse : Synapse Link/Export to Data lake, with Synapse Spark &amp; Serverless </vt:lpstr>
      <vt:lpstr>#2  Lakehouse : Synapse Link (BYOL), with Synapse Spark and Serverless </vt:lpstr>
      <vt:lpstr>#2  Lakehouse : Microsoft OneLake, with Fabric </vt:lpstr>
      <vt:lpstr>Cloud data warehousing migration path</vt:lpstr>
      <vt:lpstr>#3 Cloud data warehousing: Synapse link/ Export to data lake with Synapse DW</vt:lpstr>
      <vt:lpstr>#3 Cloud data warehouse: Synapse Link (BYOL) with Synapse Pipelines and Dedicated pool</vt:lpstr>
      <vt:lpstr>#3 Cloud data warehouse: Synapse Link (BYOL) with Microsoft Fabric</vt:lpstr>
      <vt:lpstr>3rd party integration migration path</vt:lpstr>
      <vt:lpstr>#4 Integration using SQL: Synapse Link/Export to Data lake with Azure SQL, On-prem SQL, third-party using Synapse</vt:lpstr>
      <vt:lpstr>#4 Integration using SQL: Synapse Link - Export data to your lake with Azure SQL, On-prem SQL, third-party using Synapse</vt:lpstr>
      <vt:lpstr>Step-by-step: Incremental data ingestion using Synapse Serverless and Pipelines</vt:lpstr>
      <vt:lpstr>Comparing  – Incremental folder vs ChangeFeed folder</vt:lpstr>
      <vt:lpstr>#5 BYOD Replacement: Synapse link and Microsoft Fabric</vt:lpstr>
      <vt:lpstr>Appendix</vt:lpstr>
      <vt:lpstr>Resources</vt:lpstr>
      <vt:lpstr>Allow Row Version Change Tracking </vt:lpstr>
      <vt:lpstr>CSV vs Delta lake</vt:lpstr>
      <vt:lpstr>Comparing incremental change technology</vt:lpstr>
      <vt:lpstr>Data sync state column differences </vt:lpstr>
      <vt:lpstr>Understanding – Incremental folder </vt:lpstr>
      <vt:lpstr>Incremental folder data processing - Ideas</vt:lpstr>
      <vt:lpstr>Known issues, gaps, workarounds and timeline as of Oct 2023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These discussions are confidential</dc:title>
  <dc:creator>Milinda Vitharana</dc:creator>
  <cp:lastModifiedBy>Jila Yadav</cp:lastModifiedBy>
  <cp:revision>1</cp:revision>
  <dcterms:created xsi:type="dcterms:W3CDTF">2023-05-23T17:26:50Z</dcterms:created>
  <dcterms:modified xsi:type="dcterms:W3CDTF">2023-11-01T13:34:22Z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0x0101003559B18FBA906E4DA935FF36CA0ED559</vt:lpwstr>
  </property>
  <property fmtid="{D5CDD505-2E9C-101B-9397-08002B2CF9AE}" pid="3" name="MediaServiceImageTags">
    <vt:lpwstr/>
  </property>
</Properties>
</file>